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xml" ContentType="application/vnd.openxmlformats-officedocument.themeOverr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8.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34.xml" ContentType="application/vnd.openxmlformats-officedocument.presentationml.notesSlide+xml"/>
  <Override PartName="/ppt/media/image31.jpg" ContentType="image/png"/>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5" r:id="rId1"/>
  </p:sldMasterIdLst>
  <p:notesMasterIdLst>
    <p:notesMasterId r:id="rId51"/>
  </p:notesMasterIdLst>
  <p:sldIdLst>
    <p:sldId id="256" r:id="rId2"/>
    <p:sldId id="358" r:id="rId3"/>
    <p:sldId id="359" r:id="rId4"/>
    <p:sldId id="360" r:id="rId5"/>
    <p:sldId id="257" r:id="rId6"/>
    <p:sldId id="259" r:id="rId7"/>
    <p:sldId id="262" r:id="rId8"/>
    <p:sldId id="361" r:id="rId9"/>
    <p:sldId id="362" r:id="rId10"/>
    <p:sldId id="263" r:id="rId11"/>
    <p:sldId id="315" r:id="rId12"/>
    <p:sldId id="310" r:id="rId13"/>
    <p:sldId id="347" r:id="rId14"/>
    <p:sldId id="319" r:id="rId15"/>
    <p:sldId id="275" r:id="rId16"/>
    <p:sldId id="327" r:id="rId17"/>
    <p:sldId id="278" r:id="rId18"/>
    <p:sldId id="331" r:id="rId19"/>
    <p:sldId id="273" r:id="rId20"/>
    <p:sldId id="305" r:id="rId21"/>
    <p:sldId id="307" r:id="rId22"/>
    <p:sldId id="306" r:id="rId23"/>
    <p:sldId id="338" r:id="rId24"/>
    <p:sldId id="351" r:id="rId25"/>
    <p:sldId id="335" r:id="rId26"/>
    <p:sldId id="267" r:id="rId27"/>
    <p:sldId id="356" r:id="rId28"/>
    <p:sldId id="352" r:id="rId29"/>
    <p:sldId id="353" r:id="rId30"/>
    <p:sldId id="281" r:id="rId31"/>
    <p:sldId id="354" r:id="rId32"/>
    <p:sldId id="341" r:id="rId33"/>
    <p:sldId id="363" r:id="rId34"/>
    <p:sldId id="283" r:id="rId35"/>
    <p:sldId id="285" r:id="rId36"/>
    <p:sldId id="364" r:id="rId37"/>
    <p:sldId id="321" r:id="rId38"/>
    <p:sldId id="322" r:id="rId39"/>
    <p:sldId id="323" r:id="rId40"/>
    <p:sldId id="272" r:id="rId41"/>
    <p:sldId id="299" r:id="rId42"/>
    <p:sldId id="270" r:id="rId43"/>
    <p:sldId id="271" r:id="rId44"/>
    <p:sldId id="357" r:id="rId45"/>
    <p:sldId id="367" r:id="rId46"/>
    <p:sldId id="355" r:id="rId47"/>
    <p:sldId id="365" r:id="rId48"/>
    <p:sldId id="366" r:id="rId49"/>
    <p:sldId id="287" r:id="rId5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214F"/>
    <a:srgbClr val="77CEEF"/>
    <a:srgbClr val="23DD84"/>
    <a:srgbClr val="146298"/>
    <a:srgbClr val="FFC000"/>
    <a:srgbClr val="FF0000"/>
    <a:srgbClr val="7EC492"/>
    <a:srgbClr val="42BA97"/>
    <a:srgbClr val="428FBF"/>
    <a:srgbClr val="46BF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4C1A8A3-306A-4EB7-A6B1-4F7E0EB9C5D6}" styleName="Orta Stil 3 - Vurgu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5BE263C-DBD7-4A20-BB59-AAB30ACAA65A}" styleName="Orta Stil 3 - Vurgu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Orta Stil 3 - Vurgu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Orta Sti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Orta Stil 3 - Vurgu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Açık Stil 2 - Vurgu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Orta Stil 1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Orta Stil 4 - Vurgu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D083AE6-46FA-4A59-8FB0-9F97EB10719F}" styleName="Açık Stil 3 - Vurgu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81" autoAdjust="0"/>
    <p:restoredTop sz="95332" autoAdjust="0"/>
  </p:normalViewPr>
  <p:slideViewPr>
    <p:cSldViewPr snapToGrid="0">
      <p:cViewPr varScale="1">
        <p:scale>
          <a:sx n="84" d="100"/>
          <a:sy n="84" d="100"/>
        </p:scale>
        <p:origin x="595"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emal.yuceer.KA\Desktop\DOKA\Giresun%20YDO\Sunumlar\&#304;l%20Ekonomi\2025%20Ocak%20Kaynaklar\16%20)%20GSY&#304;H%20Grafi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kemal.yuceer.KA\Desktop\DOKA\Giresun%20YDO\&#304;l%20Bilgi%20Notu\Veriler\&#304;hracat\&#304;hracat&#231;&#305;%20Firma%20Grafi&#287;i.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_al__ma_Sayfas_3.xlsx"/></Relationships>
</file>

<file path=ppt/charts/_rels/chart12.xml.rels><?xml version="1.0" encoding="UTF-8" standalone="yes"?>
<Relationships xmlns="http://schemas.openxmlformats.org/package/2006/relationships"><Relationship Id="rId3" Type="http://schemas.openxmlformats.org/officeDocument/2006/relationships/oleObject" Target="file:///C:\Users\kemal.yuceer.KA\Desktop\DOKA\Giresun%20YDO\&#304;l%20Bilgi%20Notu\Veriler\Liman\Bakanl&#305;k\Giresun%20Liman&#305;%20Grafikleri.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kemal.yuceer.KA\Desktop\DOKA\Giresun%20YDO\&#304;l%20Bilgi%20Notu\Veriler\Liman\Bakanl&#305;k\Giresun%20Liman&#305;%20Grafikleri.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kemal.yuceer.KA\Desktop\DOKA\Giresun%20YDO\&#304;l%20Bilgi%20Notu\Veriler\Te&#351;vikler\Giresun%20YTB%20Sekt&#246;rler.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kemal.yuceer.KA\Desktop\DOKA\Giresun%20YDO\&#304;l%20Bilgi%20Notu\Veriler\Te&#351;vikler\Giresun%20YTB%20Tutarlar%20(%20Reel%20).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kemal.yuceer.KA\Desktop\DOKA\Giresun%20YDO\&#304;l%20Bilgi%20Notu\Veriler\Te&#351;vikler\Giresun%20YTB%20&#304;stihdam.xlsx" TargetMode="External"/><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emal.yuceer.KA\Desktop\DOKA\Giresun%20YDO\Sunumlar\&#304;l%20Ekonomi\2025%20Ocak%20Kaynaklar\16%20)%20GSY&#304;H%20Grafik.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al__ma_Sayfas_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kemal.yuceer.KA\Desktop\DOKA\Giresun%20YDO\&#304;l%20Bilgi%20Notu\Veriler\Tar&#305;m%20ve%20Hayvanc&#305;l&#305;k%20Genel%20Durum\&#304;l%20Tar&#305;m%20Alan&#305;%20Da&#287;&#305;l&#305;m&#305;.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kemal.yuceer.KA\Desktop\DOKA\Giresun%20YDO\&#304;l%20Bilgi%20Notu\Veriler\Tar&#305;m%20ve%20Hayvanc&#305;l&#305;k%20Genel%20Durum\&#304;l%20Toplam%20Arazi%20Da&#287;&#305;l&#305;m&#305;.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kemal.yuceer.KA\Desktop\DOKA\Giresun%20YDO\&#304;l%20Bilgi%20Notu\Veriler\Tar&#305;m%20ve%20Hayvanc&#305;l&#305;k%20Genel%20Durum\B&#252;y&#252;kba&#351;%20ve%20K&#252;&#231;&#252;kba&#351;%20Hayvan%20Say&#305;lar&#305;%20Grafi&#287;i.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kemal.yuceer.KA\Desktop\DOKA\Giresun%20YDO\&#304;l%20Bilgi%20Notu\Veriler\K&#252;lt&#252;r%20Sanat%20ve%20Turizm\Tesiste%20Gelen%20ve%20Geceleyen%20Turist%20Say&#305;lar&#305;.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tr-TR" dirty="0"/>
              <a:t>TL</a:t>
            </a:r>
          </a:p>
        </c:rich>
      </c:tx>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title>
    <c:autoTitleDeleted val="0"/>
    <c:plotArea>
      <c:layout/>
      <c:barChart>
        <c:barDir val="col"/>
        <c:grouping val="clustered"/>
        <c:varyColors val="0"/>
        <c:ser>
          <c:idx val="0"/>
          <c:order val="0"/>
          <c:tx>
            <c:v>2022</c:v>
          </c:tx>
          <c:spPr>
            <a:solidFill>
              <a:srgbClr val="FFC0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763A-46D4-85BF-971E8A7B20D6}"/>
              </c:ext>
            </c:extLst>
          </c:dPt>
          <c:dPt>
            <c:idx val="4"/>
            <c:invertIfNegative val="0"/>
            <c:bubble3D val="0"/>
            <c:spPr>
              <a:solidFill>
                <a:srgbClr val="FFC000"/>
              </a:solidFill>
              <a:ln>
                <a:noFill/>
              </a:ln>
              <a:effectLst/>
            </c:spPr>
            <c:extLst>
              <c:ext xmlns:c16="http://schemas.microsoft.com/office/drawing/2014/chart" uri="{C3380CC4-5D6E-409C-BE32-E72D297353CC}">
                <c16:uniqueId val="{00000003-763A-46D4-85BF-971E8A7B20D6}"/>
              </c:ext>
            </c:extLst>
          </c:dPt>
          <c:dLbls>
            <c:dLbl>
              <c:idx val="4"/>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tr-TR"/>
                </a:p>
              </c:txPr>
              <c:dLblPos val="inEnd"/>
              <c:showLegendKey val="0"/>
              <c:showVal val="1"/>
              <c:showCatName val="0"/>
              <c:showSerName val="0"/>
              <c:showPercent val="0"/>
              <c:showBubbleSize val="0"/>
              <c:extLst>
                <c:ext xmlns:c16="http://schemas.microsoft.com/office/drawing/2014/chart" uri="{C3380CC4-5D6E-409C-BE32-E72D297353CC}">
                  <c16:uniqueId val="{00000003-763A-46D4-85BF-971E8A7B20D6}"/>
                </c:ext>
              </c:extLst>
            </c:dLbl>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Sayfa1!$A$2:$A$8</c:f>
              <c:strCache>
                <c:ptCount val="7"/>
                <c:pt idx="0">
                  <c:v>Türkiye</c:v>
                </c:pt>
                <c:pt idx="1">
                  <c:v>Artvin</c:v>
                </c:pt>
                <c:pt idx="2">
                  <c:v>Trabzon</c:v>
                </c:pt>
                <c:pt idx="3">
                  <c:v>Rize</c:v>
                </c:pt>
                <c:pt idx="4">
                  <c:v>Giresun</c:v>
                </c:pt>
                <c:pt idx="5">
                  <c:v>Ordu</c:v>
                </c:pt>
                <c:pt idx="6">
                  <c:v>Gümüşhane</c:v>
                </c:pt>
              </c:strCache>
            </c:strRef>
          </c:cat>
          <c:val>
            <c:numRef>
              <c:f>Sayfa1!$B$2:$B$8</c:f>
              <c:numCache>
                <c:formatCode>#,##0</c:formatCode>
                <c:ptCount val="7"/>
                <c:pt idx="0">
                  <c:v>176651</c:v>
                </c:pt>
                <c:pt idx="1">
                  <c:v>163520</c:v>
                </c:pt>
                <c:pt idx="2">
                  <c:v>102286</c:v>
                </c:pt>
                <c:pt idx="3">
                  <c:v>108592</c:v>
                </c:pt>
                <c:pt idx="4">
                  <c:v>85453</c:v>
                </c:pt>
                <c:pt idx="5">
                  <c:v>84156</c:v>
                </c:pt>
                <c:pt idx="6">
                  <c:v>88405</c:v>
                </c:pt>
              </c:numCache>
            </c:numRef>
          </c:val>
          <c:extLst>
            <c:ext xmlns:c16="http://schemas.microsoft.com/office/drawing/2014/chart" uri="{C3380CC4-5D6E-409C-BE32-E72D297353CC}">
              <c16:uniqueId val="{00000004-763A-46D4-85BF-971E8A7B20D6}"/>
            </c:ext>
          </c:extLst>
        </c:ser>
        <c:ser>
          <c:idx val="1"/>
          <c:order val="1"/>
          <c:tx>
            <c:v>2023</c:v>
          </c:tx>
          <c:spPr>
            <a:solidFill>
              <a:schemeClr val="accent6">
                <a:lumMod val="60000"/>
                <a:lumOff val="40000"/>
              </a:schemeClr>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6-763A-46D4-85BF-971E8A7B20D6}"/>
              </c:ext>
            </c:extLst>
          </c:dPt>
          <c:dPt>
            <c:idx val="4"/>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8-763A-46D4-85BF-971E8A7B20D6}"/>
              </c:ext>
            </c:extLst>
          </c:dPt>
          <c:dLbls>
            <c:dLbl>
              <c:idx val="4"/>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tr-TR"/>
                </a:p>
              </c:txPr>
              <c:dLblPos val="inEnd"/>
              <c:showLegendKey val="0"/>
              <c:showVal val="1"/>
              <c:showCatName val="0"/>
              <c:showSerName val="0"/>
              <c:showPercent val="0"/>
              <c:showBubbleSize val="0"/>
              <c:extLst>
                <c:ext xmlns:c16="http://schemas.microsoft.com/office/drawing/2014/chart" uri="{C3380CC4-5D6E-409C-BE32-E72D297353CC}">
                  <c16:uniqueId val="{00000008-763A-46D4-85BF-971E8A7B20D6}"/>
                </c:ext>
              </c:extLst>
            </c:dLbl>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Sayfa1!$A$2:$A$8</c:f>
              <c:strCache>
                <c:ptCount val="7"/>
                <c:pt idx="0">
                  <c:v>Türkiye</c:v>
                </c:pt>
                <c:pt idx="1">
                  <c:v>Artvin</c:v>
                </c:pt>
                <c:pt idx="2">
                  <c:v>Trabzon</c:v>
                </c:pt>
                <c:pt idx="3">
                  <c:v>Rize</c:v>
                </c:pt>
                <c:pt idx="4">
                  <c:v>Giresun</c:v>
                </c:pt>
                <c:pt idx="5">
                  <c:v>Ordu</c:v>
                </c:pt>
                <c:pt idx="6">
                  <c:v>Gümüşhane</c:v>
                </c:pt>
              </c:strCache>
            </c:strRef>
          </c:cat>
          <c:val>
            <c:numRef>
              <c:f>Sayfa1!$C$2:$C$8</c:f>
              <c:numCache>
                <c:formatCode>#,##0</c:formatCode>
                <c:ptCount val="7"/>
                <c:pt idx="0">
                  <c:v>311110</c:v>
                </c:pt>
                <c:pt idx="1">
                  <c:v>225996</c:v>
                </c:pt>
                <c:pt idx="2">
                  <c:v>190012</c:v>
                </c:pt>
                <c:pt idx="3">
                  <c:v>188575</c:v>
                </c:pt>
                <c:pt idx="4">
                  <c:v>157272</c:v>
                </c:pt>
                <c:pt idx="5">
                  <c:v>156247</c:v>
                </c:pt>
                <c:pt idx="6">
                  <c:v>150723</c:v>
                </c:pt>
              </c:numCache>
            </c:numRef>
          </c:val>
          <c:extLst>
            <c:ext xmlns:c16="http://schemas.microsoft.com/office/drawing/2014/chart" uri="{C3380CC4-5D6E-409C-BE32-E72D297353CC}">
              <c16:uniqueId val="{00000009-763A-46D4-85BF-971E8A7B20D6}"/>
            </c:ext>
          </c:extLst>
        </c:ser>
        <c:dLbls>
          <c:dLblPos val="inEnd"/>
          <c:showLegendKey val="0"/>
          <c:showVal val="1"/>
          <c:showCatName val="0"/>
          <c:showSerName val="0"/>
          <c:showPercent val="0"/>
          <c:showBubbleSize val="0"/>
        </c:dLbls>
        <c:gapWidth val="219"/>
        <c:overlap val="-27"/>
        <c:axId val="1359480384"/>
        <c:axId val="1359467488"/>
      </c:barChart>
      <c:catAx>
        <c:axId val="1359480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1359467488"/>
        <c:crosses val="autoZero"/>
        <c:auto val="1"/>
        <c:lblAlgn val="ctr"/>
        <c:lblOffset val="100"/>
        <c:noMultiLvlLbl val="0"/>
      </c:catAx>
      <c:valAx>
        <c:axId val="1359467488"/>
        <c:scaling>
          <c:orientation val="minMax"/>
          <c:max val="32500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1359480384"/>
        <c:crosses val="autoZero"/>
        <c:crossBetween val="between"/>
        <c:majorUnit val="25000"/>
        <c:minorUnit val="1250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legend>
    <c:plotVisOnly val="1"/>
    <c:dispBlanksAs val="gap"/>
    <c:showDLblsOverMax val="0"/>
  </c:chart>
  <c:spPr>
    <a:solidFill>
      <a:schemeClr val="bg1"/>
    </a:solidFill>
    <a:ln w="9525" cap="flat" cmpd="sng" algn="ctr">
      <a:solidFill>
        <a:schemeClr val="tx1"/>
      </a:solidFill>
      <a:round/>
    </a:ln>
    <a:effectLst/>
  </c:spPr>
  <c:txPr>
    <a:bodyPr/>
    <a:lstStyle/>
    <a:p>
      <a:pPr>
        <a:defRPr sz="1200" b="1">
          <a:latin typeface="Times New Roman" panose="02020603050405020304" pitchFamily="18" charset="0"/>
          <a:cs typeface="Times New Roman" panose="02020603050405020304" pitchFamily="18" charset="0"/>
        </a:defRPr>
      </a:pPr>
      <a:endParaRPr lang="tr-T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tr-TR" dirty="0">
                <a:solidFill>
                  <a:schemeClr val="tx1"/>
                </a:solidFill>
              </a:rPr>
              <a:t>İhracat Yapan </a:t>
            </a:r>
            <a:r>
              <a:rPr lang="tr-TR">
                <a:solidFill>
                  <a:schemeClr val="tx1"/>
                </a:solidFill>
              </a:rPr>
              <a:t>Firma </a:t>
            </a:r>
            <a:r>
              <a:rPr lang="tr-TR" smtClean="0">
                <a:solidFill>
                  <a:schemeClr val="tx1"/>
                </a:solidFill>
              </a:rPr>
              <a:t>Sayısı ( GBS )</a:t>
            </a:r>
            <a:endParaRPr lang="tr-TR" dirty="0">
              <a:solidFill>
                <a:schemeClr val="tx1"/>
              </a:solidFill>
            </a:endParaRPr>
          </a:p>
        </c:rich>
      </c:tx>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tr-TR"/>
        </a:p>
      </c:txPr>
    </c:title>
    <c:autoTitleDeleted val="0"/>
    <c:plotArea>
      <c:layout/>
      <c:lineChart>
        <c:grouping val="standard"/>
        <c:varyColors val="0"/>
        <c:ser>
          <c:idx val="1"/>
          <c:order val="0"/>
          <c:tx>
            <c:strRef>
              <c:f>'22'!$B$1</c:f>
              <c:strCache>
                <c:ptCount val="1"/>
                <c:pt idx="0">
                  <c:v>İhracat</c:v>
                </c:pt>
              </c:strCache>
            </c:strRef>
          </c:tx>
          <c:spPr>
            <a:ln w="19050" cap="rnd">
              <a:solidFill>
                <a:schemeClr val="accent1"/>
              </a:solidFill>
              <a:prstDash val="sysDash"/>
              <a:round/>
            </a:ln>
            <a:effectLst/>
          </c:spPr>
          <c:marker>
            <c:symbol val="circle"/>
            <c:size val="5"/>
            <c:spPr>
              <a:solidFill>
                <a:srgbClr val="FF0000"/>
              </a:solidFill>
              <a:ln w="19050">
                <a:solidFill>
                  <a:schemeClr val="accent1"/>
                </a:solidFill>
                <a:prstDash val="sysDash"/>
              </a:ln>
              <a:effectLst/>
            </c:spPr>
          </c:marker>
          <c:dLbls>
            <c:dLbl>
              <c:idx val="0"/>
              <c:layout>
                <c:manualLayout>
                  <c:x val="-2.2373916372387639E-2"/>
                  <c:y val="-5.9613333619056977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2089-4005-953F-3599E6D18CB6}"/>
                </c:ext>
              </c:extLst>
            </c:dLbl>
            <c:dLbl>
              <c:idx val="1"/>
              <c:layout>
                <c:manualLayout>
                  <c:x val="-2.9521417977108756E-2"/>
                  <c:y val="-6.2280865148925155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2089-4005-953F-3599E6D18CB6}"/>
                </c:ext>
              </c:extLst>
            </c:dLbl>
            <c:dLbl>
              <c:idx val="13"/>
              <c:layout>
                <c:manualLayout>
                  <c:x val="-3.3575783555985048E-2"/>
                  <c:y val="-5.6968467659116472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4.1999928180313575E-2"/>
                      <c:h val="7.8233305365393718E-2"/>
                    </c:manualLayout>
                  </c15:layout>
                </c:ext>
                <c:ext xmlns:c16="http://schemas.microsoft.com/office/drawing/2014/chart" uri="{C3380CC4-5D6E-409C-BE32-E72D297353CC}">
                  <c16:uniqueId val="{00000002-2089-4005-953F-3599E6D18CB6}"/>
                </c:ext>
              </c:extLst>
            </c:dLbl>
            <c:dLbl>
              <c:idx val="14"/>
              <c:layout>
                <c:manualLayout>
                  <c:x val="-3.7823164542107969E-2"/>
                  <c:y val="-6.5360497950208318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2089-4005-953F-3599E6D18CB6}"/>
                </c:ext>
              </c:extLst>
            </c:dLbl>
            <c:dLbl>
              <c:idx val="15"/>
              <c:layout>
                <c:manualLayout>
                  <c:x val="-3.1239479538122467E-2"/>
                  <c:y val="-6.0654713531922186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2089-4005-953F-3599E6D18CB6}"/>
                </c:ext>
              </c:extLst>
            </c:dLbl>
            <c:dLbl>
              <c:idx val="16"/>
              <c:layout>
                <c:manualLayout>
                  <c:x val="-3.376230633533011E-2"/>
                  <c:y val="-6.2842559181863586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2089-4005-953F-3599E6D18CB6}"/>
                </c:ext>
              </c:extLst>
            </c:dLbl>
            <c:dLbl>
              <c:idx val="17"/>
              <c:layout>
                <c:manualLayout>
                  <c:x val="-2.4096787287402506E-2"/>
                  <c:y val="-4.1013142733747961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2089-4005-953F-3599E6D18CB6}"/>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tr-T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'22'!$A$2:$A$19</c:f>
              <c:numCache>
                <c:formatCode>General</c:formatCode>
                <c:ptCount val="18"/>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numCache>
            </c:numRef>
          </c:cat>
          <c:val>
            <c:numRef>
              <c:f>'22'!$B$2:$B$19</c:f>
              <c:numCache>
                <c:formatCode>General</c:formatCode>
                <c:ptCount val="18"/>
                <c:pt idx="0">
                  <c:v>26</c:v>
                </c:pt>
                <c:pt idx="1">
                  <c:v>29</c:v>
                </c:pt>
                <c:pt idx="2">
                  <c:v>28</c:v>
                </c:pt>
                <c:pt idx="3">
                  <c:v>29</c:v>
                </c:pt>
                <c:pt idx="4">
                  <c:v>32</c:v>
                </c:pt>
                <c:pt idx="5">
                  <c:v>29</c:v>
                </c:pt>
                <c:pt idx="6">
                  <c:v>35</c:v>
                </c:pt>
                <c:pt idx="7">
                  <c:v>41</c:v>
                </c:pt>
                <c:pt idx="8">
                  <c:v>40</c:v>
                </c:pt>
                <c:pt idx="9">
                  <c:v>47</c:v>
                </c:pt>
                <c:pt idx="10">
                  <c:v>43</c:v>
                </c:pt>
                <c:pt idx="11">
                  <c:v>43</c:v>
                </c:pt>
                <c:pt idx="12">
                  <c:v>51</c:v>
                </c:pt>
                <c:pt idx="13">
                  <c:v>57</c:v>
                </c:pt>
                <c:pt idx="14">
                  <c:v>59</c:v>
                </c:pt>
                <c:pt idx="15">
                  <c:v>75</c:v>
                </c:pt>
                <c:pt idx="16">
                  <c:v>80</c:v>
                </c:pt>
                <c:pt idx="17">
                  <c:v>89</c:v>
                </c:pt>
              </c:numCache>
            </c:numRef>
          </c:val>
          <c:smooth val="0"/>
          <c:extLst>
            <c:ext xmlns:c16="http://schemas.microsoft.com/office/drawing/2014/chart" uri="{C3380CC4-5D6E-409C-BE32-E72D297353CC}">
              <c16:uniqueId val="{00000007-2089-4005-953F-3599E6D18CB6}"/>
            </c:ext>
          </c:extLst>
        </c:ser>
        <c:dLbls>
          <c:dLblPos val="t"/>
          <c:showLegendKey val="0"/>
          <c:showVal val="1"/>
          <c:showCatName val="0"/>
          <c:showSerName val="0"/>
          <c:showPercent val="0"/>
          <c:showBubbleSize val="0"/>
        </c:dLbls>
        <c:marker val="1"/>
        <c:smooth val="0"/>
        <c:axId val="1853706128"/>
        <c:axId val="1853712784"/>
      </c:lineChart>
      <c:catAx>
        <c:axId val="18537061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1853712784"/>
        <c:crosses val="autoZero"/>
        <c:auto val="1"/>
        <c:lblAlgn val="ctr"/>
        <c:lblOffset val="100"/>
        <c:noMultiLvlLbl val="0"/>
      </c:catAx>
      <c:valAx>
        <c:axId val="1853712784"/>
        <c:scaling>
          <c:orientation val="minMax"/>
          <c:max val="95"/>
          <c:min val="25"/>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1853706128"/>
        <c:crosses val="autoZero"/>
        <c:crossBetween val="midCat"/>
        <c:majorUnit val="10"/>
        <c:minorUnit val="5"/>
      </c:valAx>
      <c:spPr>
        <a:noFill/>
        <a:ln>
          <a:noFill/>
        </a:ln>
        <a:effectLst/>
      </c:spPr>
    </c:plotArea>
    <c:plotVisOnly val="1"/>
    <c:dispBlanksAs val="gap"/>
    <c:showDLblsOverMax val="0"/>
  </c:chart>
  <c:spPr>
    <a:solidFill>
      <a:schemeClr val="bg1"/>
    </a:solidFill>
    <a:ln w="12700" cap="flat" cmpd="sng" algn="ctr">
      <a:solidFill>
        <a:schemeClr val="tx1"/>
      </a:solidFill>
      <a:round/>
    </a:ln>
    <a:effectLst/>
  </c:spPr>
  <c:txPr>
    <a:bodyPr/>
    <a:lstStyle/>
    <a:p>
      <a:pPr>
        <a:defRPr sz="1200" b="1">
          <a:latin typeface="Times New Roman" panose="02020603050405020304" pitchFamily="18" charset="0"/>
          <a:cs typeface="Times New Roman" panose="02020603050405020304" pitchFamily="18" charset="0"/>
        </a:defRPr>
      </a:pPr>
      <a:endParaRPr lang="tr-T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60" b="1" i="0" u="none" strike="noStrike" kern="1200" spc="0" baseline="0">
                <a:solidFill>
                  <a:schemeClr val="tx1"/>
                </a:solidFill>
                <a:latin typeface="Book Antiqua" panose="02040602050305030304" pitchFamily="18" charset="0"/>
                <a:ea typeface="+mn-ea"/>
                <a:cs typeface="+mn-cs"/>
              </a:defRPr>
            </a:pPr>
            <a:r>
              <a:rPr lang="en-US" smtClean="0">
                <a:solidFill>
                  <a:schemeClr val="tx1"/>
                </a:solidFill>
              </a:rPr>
              <a:t>202</a:t>
            </a:r>
            <a:r>
              <a:rPr lang="tr-TR" smtClean="0">
                <a:solidFill>
                  <a:schemeClr val="tx1"/>
                </a:solidFill>
              </a:rPr>
              <a:t>4</a:t>
            </a:r>
            <a:r>
              <a:rPr lang="en-US" smtClean="0">
                <a:solidFill>
                  <a:schemeClr val="tx1"/>
                </a:solidFill>
              </a:rPr>
              <a:t> Yıl</a:t>
            </a:r>
            <a:r>
              <a:rPr lang="tr-TR" smtClean="0">
                <a:solidFill>
                  <a:schemeClr val="tx1"/>
                </a:solidFill>
              </a:rPr>
              <a:t>ında</a:t>
            </a:r>
            <a:r>
              <a:rPr lang="tr-TR" baseline="0" smtClean="0">
                <a:solidFill>
                  <a:schemeClr val="tx1"/>
                </a:solidFill>
              </a:rPr>
              <a:t> </a:t>
            </a:r>
            <a:r>
              <a:rPr lang="en-US" err="1" smtClean="0">
                <a:solidFill>
                  <a:schemeClr val="tx1"/>
                </a:solidFill>
              </a:rPr>
              <a:t>İhracat</a:t>
            </a:r>
            <a:r>
              <a:rPr lang="en-US" smtClean="0">
                <a:solidFill>
                  <a:schemeClr val="tx1"/>
                </a:solidFill>
              </a:rPr>
              <a:t> Yap</a:t>
            </a:r>
            <a:r>
              <a:rPr lang="tr-TR" smtClean="0">
                <a:solidFill>
                  <a:schemeClr val="tx1"/>
                </a:solidFill>
              </a:rPr>
              <a:t>ılan</a:t>
            </a:r>
            <a:r>
              <a:rPr lang="tr-TR" baseline="0" smtClean="0">
                <a:solidFill>
                  <a:schemeClr val="tx1"/>
                </a:solidFill>
              </a:rPr>
              <a:t> </a:t>
            </a:r>
            <a:r>
              <a:rPr lang="en-US" smtClean="0">
                <a:solidFill>
                  <a:schemeClr val="tx1"/>
                </a:solidFill>
              </a:rPr>
              <a:t>Ülkeler</a:t>
            </a:r>
            <a:r>
              <a:rPr lang="tr-TR" smtClean="0">
                <a:solidFill>
                  <a:schemeClr val="tx1"/>
                </a:solidFill>
              </a:rPr>
              <a:t> ( TİM</a:t>
            </a:r>
            <a:r>
              <a:rPr lang="tr-TR" baseline="0" smtClean="0">
                <a:solidFill>
                  <a:schemeClr val="tx1"/>
                </a:solidFill>
              </a:rPr>
              <a:t> )</a:t>
            </a:r>
            <a:endParaRPr lang="en-US" dirty="0">
              <a:solidFill>
                <a:schemeClr val="tx1"/>
              </a:solidFill>
            </a:endParaRPr>
          </a:p>
        </c:rich>
      </c:tx>
      <c:layout>
        <c:manualLayout>
          <c:xMode val="edge"/>
          <c:yMode val="edge"/>
          <c:x val="0.16111821867668963"/>
          <c:y val="1.901484052835177E-2"/>
        </c:manualLayout>
      </c:layout>
      <c:overlay val="0"/>
      <c:spPr>
        <a:noFill/>
        <a:ln>
          <a:noFill/>
        </a:ln>
        <a:effectLst/>
      </c:spPr>
      <c:txPr>
        <a:bodyPr rot="0" spcFirstLastPara="1" vertOverflow="ellipsis" vert="horz" wrap="square" anchor="ctr" anchorCtr="1"/>
        <a:lstStyle/>
        <a:p>
          <a:pPr>
            <a:defRPr sz="1260" b="1" i="0" u="none" strike="noStrike" kern="1200" spc="0" baseline="0">
              <a:solidFill>
                <a:schemeClr val="tx1"/>
              </a:solidFill>
              <a:latin typeface="Book Antiqua" panose="02040602050305030304" pitchFamily="18" charset="0"/>
              <a:ea typeface="+mn-ea"/>
              <a:cs typeface="+mn-cs"/>
            </a:defRPr>
          </a:pPr>
          <a:endParaRPr lang="tr-TR"/>
        </a:p>
      </c:txPr>
    </c:title>
    <c:autoTitleDeleted val="0"/>
    <c:plotArea>
      <c:layout>
        <c:manualLayout>
          <c:layoutTarget val="inner"/>
          <c:xMode val="edge"/>
          <c:yMode val="edge"/>
          <c:x val="1.2185844085816163E-2"/>
          <c:y val="0.24119945691902758"/>
          <c:w val="0.76125514573646091"/>
          <c:h val="0.62454740008547915"/>
        </c:manualLayout>
      </c:layout>
      <c:pieChart>
        <c:varyColors val="1"/>
        <c:ser>
          <c:idx val="0"/>
          <c:order val="0"/>
          <c:tx>
            <c:strRef>
              <c:f>Sayfa1!$B$1</c:f>
              <c:strCache>
                <c:ptCount val="1"/>
                <c:pt idx="0">
                  <c:v>Giresun'un 2024 Yılında İhracat Yaptığı Ülkeler</c:v>
                </c:pt>
              </c:strCache>
            </c:strRef>
          </c:tx>
          <c:spPr>
            <a:ln>
              <a:noFill/>
            </a:ln>
          </c:spPr>
          <c:dPt>
            <c:idx val="0"/>
            <c:bubble3D val="0"/>
            <c:spPr>
              <a:solidFill>
                <a:srgbClr val="C00000"/>
              </a:solidFill>
              <a:ln w="19050">
                <a:noFill/>
              </a:ln>
              <a:effectLst/>
            </c:spPr>
            <c:extLst>
              <c:ext xmlns:c16="http://schemas.microsoft.com/office/drawing/2014/chart" uri="{C3380CC4-5D6E-409C-BE32-E72D297353CC}">
                <c16:uniqueId val="{00000001-47C4-4062-85C9-B884776D2EAD}"/>
              </c:ext>
            </c:extLst>
          </c:dPt>
          <c:dPt>
            <c:idx val="1"/>
            <c:bubble3D val="0"/>
            <c:spPr>
              <a:solidFill>
                <a:srgbClr val="00B0F0"/>
              </a:solidFill>
              <a:ln w="19050">
                <a:noFill/>
              </a:ln>
              <a:effectLst/>
            </c:spPr>
            <c:extLst>
              <c:ext xmlns:c16="http://schemas.microsoft.com/office/drawing/2014/chart" uri="{C3380CC4-5D6E-409C-BE32-E72D297353CC}">
                <c16:uniqueId val="{00000003-47C4-4062-85C9-B884776D2EAD}"/>
              </c:ext>
            </c:extLst>
          </c:dPt>
          <c:dPt>
            <c:idx val="2"/>
            <c:bubble3D val="0"/>
            <c:spPr>
              <a:solidFill>
                <a:srgbClr val="00B050"/>
              </a:solidFill>
              <a:ln w="19050">
                <a:noFill/>
              </a:ln>
              <a:effectLst/>
            </c:spPr>
            <c:extLst>
              <c:ext xmlns:c16="http://schemas.microsoft.com/office/drawing/2014/chart" uri="{C3380CC4-5D6E-409C-BE32-E72D297353CC}">
                <c16:uniqueId val="{00000005-47C4-4062-85C9-B884776D2EAD}"/>
              </c:ext>
            </c:extLst>
          </c:dPt>
          <c:dPt>
            <c:idx val="3"/>
            <c:bubble3D val="0"/>
            <c:spPr>
              <a:solidFill>
                <a:srgbClr val="7030A0"/>
              </a:solidFill>
              <a:ln w="19050">
                <a:noFill/>
              </a:ln>
              <a:effectLst/>
            </c:spPr>
            <c:extLst>
              <c:ext xmlns:c16="http://schemas.microsoft.com/office/drawing/2014/chart" uri="{C3380CC4-5D6E-409C-BE32-E72D297353CC}">
                <c16:uniqueId val="{00000007-47C4-4062-85C9-B884776D2EAD}"/>
              </c:ext>
            </c:extLst>
          </c:dPt>
          <c:dPt>
            <c:idx val="4"/>
            <c:bubble3D val="0"/>
            <c:spPr>
              <a:solidFill>
                <a:srgbClr val="ED7D31">
                  <a:lumMod val="75000"/>
                </a:srgbClr>
              </a:solidFill>
              <a:ln w="19050">
                <a:noFill/>
              </a:ln>
              <a:effectLst/>
            </c:spPr>
            <c:extLst>
              <c:ext xmlns:c16="http://schemas.microsoft.com/office/drawing/2014/chart" uri="{C3380CC4-5D6E-409C-BE32-E72D297353CC}">
                <c16:uniqueId val="{00000009-47C4-4062-85C9-B884776D2EAD}"/>
              </c:ext>
            </c:extLst>
          </c:dPt>
          <c:dPt>
            <c:idx val="5"/>
            <c:bubble3D val="0"/>
            <c:spPr>
              <a:solidFill>
                <a:schemeClr val="bg1">
                  <a:lumMod val="50000"/>
                </a:schemeClr>
              </a:solidFill>
              <a:ln w="19050">
                <a:noFill/>
              </a:ln>
              <a:effectLst/>
            </c:spPr>
            <c:extLst>
              <c:ext xmlns:c16="http://schemas.microsoft.com/office/drawing/2014/chart" uri="{C3380CC4-5D6E-409C-BE32-E72D297353CC}">
                <c16:uniqueId val="{0000000B-47C4-4062-85C9-B884776D2EAD}"/>
              </c:ext>
            </c:extLst>
          </c:dPt>
          <c:dPt>
            <c:idx val="6"/>
            <c:bubble3D val="0"/>
            <c:spPr>
              <a:solidFill>
                <a:schemeClr val="accent1">
                  <a:lumMod val="60000"/>
                </a:schemeClr>
              </a:solidFill>
              <a:ln w="19050">
                <a:noFill/>
              </a:ln>
              <a:effectLst/>
            </c:spPr>
            <c:extLst>
              <c:ext xmlns:c16="http://schemas.microsoft.com/office/drawing/2014/chart" uri="{C3380CC4-5D6E-409C-BE32-E72D297353CC}">
                <c16:uniqueId val="{0000000D-47C4-4062-85C9-B884776D2EAD}"/>
              </c:ext>
            </c:extLst>
          </c:dPt>
          <c:dPt>
            <c:idx val="7"/>
            <c:bubble3D val="0"/>
            <c:spPr>
              <a:solidFill>
                <a:schemeClr val="accent2">
                  <a:lumMod val="60000"/>
                </a:schemeClr>
              </a:solidFill>
              <a:ln w="19050">
                <a:noFill/>
              </a:ln>
              <a:effectLst/>
            </c:spPr>
            <c:extLst>
              <c:ext xmlns:c16="http://schemas.microsoft.com/office/drawing/2014/chart" uri="{C3380CC4-5D6E-409C-BE32-E72D297353CC}">
                <c16:uniqueId val="{0000000F-47C4-4062-85C9-B884776D2EAD}"/>
              </c:ext>
            </c:extLst>
          </c:dPt>
          <c:dPt>
            <c:idx val="8"/>
            <c:bubble3D val="0"/>
            <c:spPr>
              <a:solidFill>
                <a:srgbClr val="BD8803"/>
              </a:solidFill>
              <a:ln w="19050">
                <a:noFill/>
              </a:ln>
              <a:effectLst/>
            </c:spPr>
            <c:extLst>
              <c:ext xmlns:c16="http://schemas.microsoft.com/office/drawing/2014/chart" uri="{C3380CC4-5D6E-409C-BE32-E72D297353CC}">
                <c16:uniqueId val="{00000011-47C4-4062-85C9-B884776D2EAD}"/>
              </c:ext>
            </c:extLst>
          </c:dPt>
          <c:dPt>
            <c:idx val="9"/>
            <c:bubble3D val="0"/>
            <c:spPr>
              <a:solidFill>
                <a:srgbClr val="FFC000">
                  <a:lumMod val="60000"/>
                  <a:lumOff val="40000"/>
                </a:srgbClr>
              </a:solidFill>
              <a:ln w="19050">
                <a:noFill/>
              </a:ln>
              <a:effectLst/>
            </c:spPr>
            <c:extLst>
              <c:ext xmlns:c16="http://schemas.microsoft.com/office/drawing/2014/chart" uri="{C3380CC4-5D6E-409C-BE32-E72D297353CC}">
                <c16:uniqueId val="{00000013-47C4-4062-85C9-B884776D2EAD}"/>
              </c:ext>
            </c:extLst>
          </c:dPt>
          <c:dPt>
            <c:idx val="10"/>
            <c:bubble3D val="0"/>
            <c:spPr>
              <a:solidFill>
                <a:srgbClr val="ED7D31">
                  <a:lumMod val="60000"/>
                  <a:lumOff val="40000"/>
                </a:srgbClr>
              </a:solidFill>
              <a:ln w="19050">
                <a:noFill/>
              </a:ln>
              <a:effectLst/>
            </c:spPr>
            <c:extLst>
              <c:ext xmlns:c16="http://schemas.microsoft.com/office/drawing/2014/chart" uri="{C3380CC4-5D6E-409C-BE32-E72D297353CC}">
                <c16:uniqueId val="{00000015-47C4-4062-85C9-B884776D2EAD}"/>
              </c:ext>
            </c:extLst>
          </c:dPt>
          <c:dLbls>
            <c:dLbl>
              <c:idx val="0"/>
              <c:layout>
                <c:manualLayout>
                  <c:x val="-0.22987448590080664"/>
                  <c:y val="3.8131275189311517E-2"/>
                </c:manualLayout>
              </c:layout>
              <c:numFmt formatCode="%\ 0.0" sourceLinked="0"/>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Book Antiqua" panose="02040602050305030304" pitchFamily="18" charset="0"/>
                      <a:ea typeface="+mn-ea"/>
                      <a:cs typeface="+mn-cs"/>
                    </a:defRPr>
                  </a:pPr>
                  <a:endParaRPr lang="tr-TR"/>
                </a:p>
              </c:txPr>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47C4-4062-85C9-B884776D2EAD}"/>
                </c:ext>
              </c:extLst>
            </c:dLbl>
            <c:dLbl>
              <c:idx val="1"/>
              <c:layout>
                <c:manualLayout>
                  <c:x val="-0.13162291540294213"/>
                  <c:y val="-0.10201082425149267"/>
                </c:manualLayout>
              </c:layout>
              <c:numFmt formatCode="%\ 0.0" sourceLinked="0"/>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Book Antiqua" panose="02040602050305030304" pitchFamily="18" charset="0"/>
                      <a:ea typeface="+mn-ea"/>
                      <a:cs typeface="+mn-cs"/>
                    </a:defRPr>
                  </a:pPr>
                  <a:endParaRPr lang="tr-TR"/>
                </a:p>
              </c:txPr>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47C4-4062-85C9-B884776D2EAD}"/>
                </c:ext>
              </c:extLst>
            </c:dLbl>
            <c:dLbl>
              <c:idx val="2"/>
              <c:numFmt formatCode="%\ 0.0" sourceLinked="0"/>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Book Antiqua" panose="02040602050305030304" pitchFamily="18" charset="0"/>
                      <a:ea typeface="+mn-ea"/>
                      <a:cs typeface="+mn-cs"/>
                    </a:defRPr>
                  </a:pPr>
                  <a:endParaRPr lang="tr-TR"/>
                </a:p>
              </c:txPr>
              <c:dLblPos val="inEnd"/>
              <c:showLegendKey val="0"/>
              <c:showVal val="0"/>
              <c:showCatName val="0"/>
              <c:showSerName val="0"/>
              <c:showPercent val="1"/>
              <c:showBubbleSize val="0"/>
              <c:extLst>
                <c:ext xmlns:c16="http://schemas.microsoft.com/office/drawing/2014/chart" uri="{C3380CC4-5D6E-409C-BE32-E72D297353CC}">
                  <c16:uniqueId val="{00000005-47C4-4062-85C9-B884776D2EAD}"/>
                </c:ext>
              </c:extLst>
            </c:dLbl>
            <c:dLbl>
              <c:idx val="3"/>
              <c:numFmt formatCode="%\ 0.0" sourceLinked="0"/>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Book Antiqua" panose="02040602050305030304" pitchFamily="18" charset="0"/>
                      <a:ea typeface="+mn-ea"/>
                      <a:cs typeface="+mn-cs"/>
                    </a:defRPr>
                  </a:pPr>
                  <a:endParaRPr lang="tr-TR"/>
                </a:p>
              </c:txPr>
              <c:dLblPos val="inEnd"/>
              <c:showLegendKey val="0"/>
              <c:showVal val="0"/>
              <c:showCatName val="0"/>
              <c:showSerName val="0"/>
              <c:showPercent val="1"/>
              <c:showBubbleSize val="0"/>
              <c:extLst>
                <c:ext xmlns:c16="http://schemas.microsoft.com/office/drawing/2014/chart" uri="{C3380CC4-5D6E-409C-BE32-E72D297353CC}">
                  <c16:uniqueId val="{00000007-47C4-4062-85C9-B884776D2EAD}"/>
                </c:ext>
              </c:extLst>
            </c:dLbl>
            <c:dLbl>
              <c:idx val="4"/>
              <c:numFmt formatCode="%\ 0.0" sourceLinked="0"/>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Book Antiqua" panose="02040602050305030304" pitchFamily="18" charset="0"/>
                      <a:ea typeface="+mn-ea"/>
                      <a:cs typeface="+mn-cs"/>
                    </a:defRPr>
                  </a:pPr>
                  <a:endParaRPr lang="tr-TR"/>
                </a:p>
              </c:txPr>
              <c:dLblPos val="inEnd"/>
              <c:showLegendKey val="0"/>
              <c:showVal val="0"/>
              <c:showCatName val="0"/>
              <c:showSerName val="0"/>
              <c:showPercent val="1"/>
              <c:showBubbleSize val="0"/>
              <c:extLst>
                <c:ext xmlns:c16="http://schemas.microsoft.com/office/drawing/2014/chart" uri="{C3380CC4-5D6E-409C-BE32-E72D297353CC}">
                  <c16:uniqueId val="{00000009-47C4-4062-85C9-B884776D2EAD}"/>
                </c:ext>
              </c:extLst>
            </c:dLbl>
            <c:dLbl>
              <c:idx val="5"/>
              <c:numFmt formatCode="%\ 0.0" sourceLinked="0"/>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Book Antiqua" panose="02040602050305030304" pitchFamily="18" charset="0"/>
                      <a:ea typeface="+mn-ea"/>
                      <a:cs typeface="+mn-cs"/>
                    </a:defRPr>
                  </a:pPr>
                  <a:endParaRPr lang="tr-TR"/>
                </a:p>
              </c:txPr>
              <c:dLblPos val="inEnd"/>
              <c:showLegendKey val="0"/>
              <c:showVal val="0"/>
              <c:showCatName val="0"/>
              <c:showSerName val="0"/>
              <c:showPercent val="1"/>
              <c:showBubbleSize val="0"/>
              <c:extLst>
                <c:ext xmlns:c16="http://schemas.microsoft.com/office/drawing/2014/chart" uri="{C3380CC4-5D6E-409C-BE32-E72D297353CC}">
                  <c16:uniqueId val="{0000000B-47C4-4062-85C9-B884776D2EAD}"/>
                </c:ext>
              </c:extLst>
            </c:dLbl>
            <c:dLbl>
              <c:idx val="6"/>
              <c:numFmt formatCode="%\ 0.0" sourceLinked="0"/>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Book Antiqua" panose="02040602050305030304" pitchFamily="18" charset="0"/>
                      <a:ea typeface="+mn-ea"/>
                      <a:cs typeface="+mn-cs"/>
                    </a:defRPr>
                  </a:pPr>
                  <a:endParaRPr lang="tr-TR"/>
                </a:p>
              </c:txPr>
              <c:dLblPos val="inEnd"/>
              <c:showLegendKey val="0"/>
              <c:showVal val="0"/>
              <c:showCatName val="0"/>
              <c:showSerName val="0"/>
              <c:showPercent val="1"/>
              <c:showBubbleSize val="0"/>
              <c:extLst>
                <c:ext xmlns:c16="http://schemas.microsoft.com/office/drawing/2014/chart" uri="{C3380CC4-5D6E-409C-BE32-E72D297353CC}">
                  <c16:uniqueId val="{0000000D-47C4-4062-85C9-B884776D2EAD}"/>
                </c:ext>
              </c:extLst>
            </c:dLbl>
            <c:dLbl>
              <c:idx val="7"/>
              <c:numFmt formatCode="%\ 0.0" sourceLinked="0"/>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Book Antiqua" panose="02040602050305030304" pitchFamily="18" charset="0"/>
                      <a:ea typeface="+mn-ea"/>
                      <a:cs typeface="+mn-cs"/>
                    </a:defRPr>
                  </a:pPr>
                  <a:endParaRPr lang="tr-TR"/>
                </a:p>
              </c:txPr>
              <c:dLblPos val="inEnd"/>
              <c:showLegendKey val="0"/>
              <c:showVal val="0"/>
              <c:showCatName val="0"/>
              <c:showSerName val="0"/>
              <c:showPercent val="1"/>
              <c:showBubbleSize val="0"/>
              <c:extLst>
                <c:ext xmlns:c16="http://schemas.microsoft.com/office/drawing/2014/chart" uri="{C3380CC4-5D6E-409C-BE32-E72D297353CC}">
                  <c16:uniqueId val="{0000000F-47C4-4062-85C9-B884776D2EAD}"/>
                </c:ext>
              </c:extLst>
            </c:dLbl>
            <c:dLbl>
              <c:idx val="8"/>
              <c:numFmt formatCode="%\ 0.0" sourceLinked="0"/>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Book Antiqua" panose="02040602050305030304" pitchFamily="18" charset="0"/>
                      <a:ea typeface="+mn-ea"/>
                      <a:cs typeface="+mn-cs"/>
                    </a:defRPr>
                  </a:pPr>
                  <a:endParaRPr lang="tr-TR"/>
                </a:p>
              </c:txPr>
              <c:dLblPos val="inEnd"/>
              <c:showLegendKey val="0"/>
              <c:showVal val="0"/>
              <c:showCatName val="0"/>
              <c:showSerName val="0"/>
              <c:showPercent val="1"/>
              <c:showBubbleSize val="0"/>
              <c:extLst>
                <c:ext xmlns:c16="http://schemas.microsoft.com/office/drawing/2014/chart" uri="{C3380CC4-5D6E-409C-BE32-E72D297353CC}">
                  <c16:uniqueId val="{00000011-47C4-4062-85C9-B884776D2EAD}"/>
                </c:ext>
              </c:extLst>
            </c:dLbl>
            <c:dLbl>
              <c:idx val="10"/>
              <c:layout>
                <c:manualLayout>
                  <c:x val="0.16476320182531454"/>
                  <c:y val="0.1316716399784200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5-47C4-4062-85C9-B884776D2EAD}"/>
                </c:ext>
              </c:extLst>
            </c:dLbl>
            <c:numFmt formatCode="%\ 0.0" sourceLinked="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Book Antiqua" panose="02040602050305030304" pitchFamily="18" charset="0"/>
                    <a:ea typeface="+mn-ea"/>
                    <a:cs typeface="+mn-cs"/>
                  </a:defRPr>
                </a:pPr>
                <a:endParaRPr lang="tr-TR"/>
              </a:p>
            </c:txPr>
            <c:dLblPos val="inEnd"/>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Sayfa1!$A$2:$A$12</c:f>
              <c:strCache>
                <c:ptCount val="11"/>
                <c:pt idx="0">
                  <c:v>Almanya</c:v>
                </c:pt>
                <c:pt idx="1">
                  <c:v>İtalya</c:v>
                </c:pt>
                <c:pt idx="2">
                  <c:v>Hollanda</c:v>
                </c:pt>
                <c:pt idx="3">
                  <c:v>İsviçre</c:v>
                </c:pt>
                <c:pt idx="4">
                  <c:v>Avusturya</c:v>
                </c:pt>
                <c:pt idx="5">
                  <c:v>ABD</c:v>
                </c:pt>
                <c:pt idx="6">
                  <c:v>Fransa</c:v>
                </c:pt>
                <c:pt idx="7">
                  <c:v>Polonya</c:v>
                </c:pt>
                <c:pt idx="8">
                  <c:v>İspanya</c:v>
                </c:pt>
                <c:pt idx="9">
                  <c:v>Çin</c:v>
                </c:pt>
                <c:pt idx="10">
                  <c:v>Diğerleri
(81 Ülke)</c:v>
                </c:pt>
              </c:strCache>
            </c:strRef>
          </c:cat>
          <c:val>
            <c:numRef>
              <c:f>Sayfa1!$B$2:$B$12</c:f>
              <c:numCache>
                <c:formatCode>#,##0.00</c:formatCode>
                <c:ptCount val="11"/>
                <c:pt idx="0">
                  <c:v>32.979999999999997</c:v>
                </c:pt>
                <c:pt idx="1">
                  <c:v>12.62</c:v>
                </c:pt>
                <c:pt idx="2">
                  <c:v>5.6</c:v>
                </c:pt>
                <c:pt idx="3">
                  <c:v>4.62</c:v>
                </c:pt>
                <c:pt idx="4">
                  <c:v>4.5599999999999996</c:v>
                </c:pt>
                <c:pt idx="5">
                  <c:v>4.4800000000000004</c:v>
                </c:pt>
                <c:pt idx="6">
                  <c:v>4.07</c:v>
                </c:pt>
                <c:pt idx="7">
                  <c:v>3.65</c:v>
                </c:pt>
                <c:pt idx="8">
                  <c:v>3.61</c:v>
                </c:pt>
                <c:pt idx="9">
                  <c:v>2.39</c:v>
                </c:pt>
                <c:pt idx="10">
                  <c:v>21.42</c:v>
                </c:pt>
              </c:numCache>
            </c:numRef>
          </c:val>
          <c:extLst>
            <c:ext xmlns:c16="http://schemas.microsoft.com/office/drawing/2014/chart" uri="{C3380CC4-5D6E-409C-BE32-E72D297353CC}">
              <c16:uniqueId val="{00000016-47C4-4062-85C9-B884776D2EAD}"/>
            </c:ext>
          </c:extLst>
        </c:ser>
        <c:dLbls>
          <c:dLblPos val="inEnd"/>
          <c:showLegendKey val="0"/>
          <c:showVal val="1"/>
          <c:showCatName val="0"/>
          <c:showSerName val="0"/>
          <c:showPercent val="0"/>
          <c:showBubbleSize val="0"/>
          <c:showLeaderLines val="0"/>
        </c:dLbls>
        <c:firstSliceAng val="0"/>
      </c:pieChart>
      <c:spPr>
        <a:noFill/>
        <a:ln>
          <a:noFill/>
        </a:ln>
        <a:effectLst/>
      </c:spPr>
    </c:plotArea>
    <c:legend>
      <c:legendPos val="r"/>
      <c:layout>
        <c:manualLayout>
          <c:xMode val="edge"/>
          <c:yMode val="edge"/>
          <c:x val="0.78255261740155047"/>
          <c:y val="0.1047099180274239"/>
          <c:w val="0.21465736328110638"/>
          <c:h val="0.87946261383781832"/>
        </c:manualLayout>
      </c:layout>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Book Antiqua" panose="02040602050305030304" pitchFamily="18" charset="0"/>
              <a:ea typeface="+mn-ea"/>
              <a:cs typeface="+mn-cs"/>
            </a:defRPr>
          </a:pPr>
          <a:endParaRPr lang="tr-TR"/>
        </a:p>
      </c:txPr>
    </c:legend>
    <c:plotVisOnly val="1"/>
    <c:dispBlanksAs val="gap"/>
    <c:showDLblsOverMax val="0"/>
  </c:chart>
  <c:spPr>
    <a:solidFill>
      <a:schemeClr val="bg1"/>
    </a:solidFill>
    <a:ln>
      <a:solidFill>
        <a:schemeClr val="tx1"/>
      </a:solidFill>
    </a:ln>
    <a:effectLst/>
  </c:spPr>
  <c:txPr>
    <a:bodyPr/>
    <a:lstStyle/>
    <a:p>
      <a:pPr>
        <a:defRPr sz="1050">
          <a:solidFill>
            <a:schemeClr val="tx1"/>
          </a:solidFill>
          <a:latin typeface="Book Antiqua" panose="02040602050305030304" pitchFamily="18" charset="0"/>
        </a:defRPr>
      </a:pPr>
      <a:endParaRPr lang="tr-TR"/>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tr-TR"/>
              <a:t>Giresun Limanı Yük Elleçleme Grafiği</a:t>
            </a:r>
          </a:p>
        </c:rich>
      </c:tx>
      <c:layout/>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title>
    <c:autoTitleDeleted val="0"/>
    <c:plotArea>
      <c:layout/>
      <c:lineChart>
        <c:grouping val="standard"/>
        <c:varyColors val="0"/>
        <c:ser>
          <c:idx val="3"/>
          <c:order val="0"/>
          <c:tx>
            <c:v>Yükleme</c:v>
          </c:tx>
          <c:spPr>
            <a:ln w="12700" cap="rnd">
              <a:solidFill>
                <a:srgbClr val="00B050"/>
              </a:solidFill>
              <a:round/>
            </a:ln>
            <a:effectLst/>
          </c:spPr>
          <c:marker>
            <c:symbol val="circle"/>
            <c:size val="3"/>
            <c:spPr>
              <a:solidFill>
                <a:srgbClr val="00B050"/>
              </a:solidFill>
              <a:ln w="12700">
                <a:solidFill>
                  <a:srgbClr val="00B050"/>
                </a:solidFill>
              </a:ln>
              <a:effectLst/>
            </c:spPr>
          </c:marker>
          <c:cat>
            <c:numRef>
              <c:f>Yük!$B$3:$B$30</c:f>
              <c:numCache>
                <c:formatCode>General</c:formatCode>
                <c:ptCount val="28"/>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pt idx="21">
                  <c:v>2018</c:v>
                </c:pt>
                <c:pt idx="22">
                  <c:v>2019</c:v>
                </c:pt>
                <c:pt idx="23">
                  <c:v>2020</c:v>
                </c:pt>
                <c:pt idx="24">
                  <c:v>2021</c:v>
                </c:pt>
                <c:pt idx="25">
                  <c:v>2022</c:v>
                </c:pt>
                <c:pt idx="26">
                  <c:v>2023</c:v>
                </c:pt>
                <c:pt idx="27">
                  <c:v>2024</c:v>
                </c:pt>
              </c:numCache>
            </c:numRef>
          </c:cat>
          <c:val>
            <c:numRef>
              <c:f>Yük!$F$3:$F$30</c:f>
              <c:numCache>
                <c:formatCode>#,##0</c:formatCode>
                <c:ptCount val="28"/>
                <c:pt idx="0">
                  <c:v>56339</c:v>
                </c:pt>
                <c:pt idx="1">
                  <c:v>34839</c:v>
                </c:pt>
                <c:pt idx="2">
                  <c:v>47759</c:v>
                </c:pt>
                <c:pt idx="3">
                  <c:v>115347</c:v>
                </c:pt>
                <c:pt idx="4">
                  <c:v>52385</c:v>
                </c:pt>
                <c:pt idx="5">
                  <c:v>42197</c:v>
                </c:pt>
                <c:pt idx="6">
                  <c:v>43848</c:v>
                </c:pt>
                <c:pt idx="7">
                  <c:v>57442</c:v>
                </c:pt>
                <c:pt idx="8">
                  <c:v>24236</c:v>
                </c:pt>
                <c:pt idx="9">
                  <c:v>27093</c:v>
                </c:pt>
                <c:pt idx="10">
                  <c:v>12895</c:v>
                </c:pt>
                <c:pt idx="11">
                  <c:v>14263</c:v>
                </c:pt>
                <c:pt idx="12">
                  <c:v>10010</c:v>
                </c:pt>
                <c:pt idx="13">
                  <c:v>3641</c:v>
                </c:pt>
                <c:pt idx="14">
                  <c:v>5635</c:v>
                </c:pt>
                <c:pt idx="15">
                  <c:v>108989.00000000001</c:v>
                </c:pt>
                <c:pt idx="16">
                  <c:v>170350.00000000003</c:v>
                </c:pt>
                <c:pt idx="17">
                  <c:v>13800</c:v>
                </c:pt>
                <c:pt idx="18">
                  <c:v>18353.999999999996</c:v>
                </c:pt>
                <c:pt idx="19" formatCode="General">
                  <c:v>0</c:v>
                </c:pt>
                <c:pt idx="20">
                  <c:v>3200</c:v>
                </c:pt>
                <c:pt idx="21" formatCode="General">
                  <c:v>0</c:v>
                </c:pt>
                <c:pt idx="22">
                  <c:v>301589</c:v>
                </c:pt>
                <c:pt idx="23">
                  <c:v>387647</c:v>
                </c:pt>
                <c:pt idx="24">
                  <c:v>464517</c:v>
                </c:pt>
                <c:pt idx="25">
                  <c:v>374332</c:v>
                </c:pt>
                <c:pt idx="26">
                  <c:v>317378</c:v>
                </c:pt>
                <c:pt idx="27">
                  <c:v>480005</c:v>
                </c:pt>
              </c:numCache>
            </c:numRef>
          </c:val>
          <c:smooth val="0"/>
          <c:extLst>
            <c:ext xmlns:c16="http://schemas.microsoft.com/office/drawing/2014/chart" uri="{C3380CC4-5D6E-409C-BE32-E72D297353CC}">
              <c16:uniqueId val="{00000000-9A3F-4EE7-A2D8-24855C8E0AB6}"/>
            </c:ext>
          </c:extLst>
        </c:ser>
        <c:ser>
          <c:idx val="0"/>
          <c:order val="1"/>
          <c:tx>
            <c:v>Boşaltma</c:v>
          </c:tx>
          <c:spPr>
            <a:ln w="12700" cap="rnd">
              <a:solidFill>
                <a:schemeClr val="accent1"/>
              </a:solidFill>
              <a:round/>
            </a:ln>
            <a:effectLst/>
          </c:spPr>
          <c:marker>
            <c:symbol val="circle"/>
            <c:size val="3"/>
            <c:spPr>
              <a:solidFill>
                <a:schemeClr val="accent1"/>
              </a:solidFill>
              <a:ln w="12700">
                <a:solidFill>
                  <a:schemeClr val="accent1"/>
                </a:solidFill>
              </a:ln>
              <a:effectLst/>
            </c:spPr>
          </c:marker>
          <c:cat>
            <c:numRef>
              <c:f>Yük!$B$3:$B$30</c:f>
              <c:numCache>
                <c:formatCode>General</c:formatCode>
                <c:ptCount val="28"/>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pt idx="21">
                  <c:v>2018</c:v>
                </c:pt>
                <c:pt idx="22">
                  <c:v>2019</c:v>
                </c:pt>
                <c:pt idx="23">
                  <c:v>2020</c:v>
                </c:pt>
                <c:pt idx="24">
                  <c:v>2021</c:v>
                </c:pt>
                <c:pt idx="25">
                  <c:v>2022</c:v>
                </c:pt>
                <c:pt idx="26">
                  <c:v>2023</c:v>
                </c:pt>
                <c:pt idx="27">
                  <c:v>2024</c:v>
                </c:pt>
              </c:numCache>
            </c:numRef>
          </c:cat>
          <c:val>
            <c:numRef>
              <c:f>Yük!$I$3:$I$30</c:f>
              <c:numCache>
                <c:formatCode>#,##0</c:formatCode>
                <c:ptCount val="28"/>
                <c:pt idx="0">
                  <c:v>129609</c:v>
                </c:pt>
                <c:pt idx="1">
                  <c:v>235672</c:v>
                </c:pt>
                <c:pt idx="2">
                  <c:v>287422</c:v>
                </c:pt>
                <c:pt idx="3">
                  <c:v>288757</c:v>
                </c:pt>
                <c:pt idx="4">
                  <c:v>246657</c:v>
                </c:pt>
                <c:pt idx="5">
                  <c:v>210553</c:v>
                </c:pt>
                <c:pt idx="6">
                  <c:v>158729</c:v>
                </c:pt>
                <c:pt idx="7">
                  <c:v>163790</c:v>
                </c:pt>
                <c:pt idx="8">
                  <c:v>164200</c:v>
                </c:pt>
                <c:pt idx="9">
                  <c:v>132376</c:v>
                </c:pt>
                <c:pt idx="10">
                  <c:v>185788.99999999997</c:v>
                </c:pt>
                <c:pt idx="11">
                  <c:v>197110.00000000003</c:v>
                </c:pt>
                <c:pt idx="12">
                  <c:v>187029.99999999997</c:v>
                </c:pt>
                <c:pt idx="13">
                  <c:v>189997</c:v>
                </c:pt>
                <c:pt idx="14">
                  <c:v>153914</c:v>
                </c:pt>
                <c:pt idx="15">
                  <c:v>146235</c:v>
                </c:pt>
                <c:pt idx="16">
                  <c:v>80275</c:v>
                </c:pt>
                <c:pt idx="17">
                  <c:v>122725</c:v>
                </c:pt>
                <c:pt idx="18">
                  <c:v>145502</c:v>
                </c:pt>
                <c:pt idx="19">
                  <c:v>108293</c:v>
                </c:pt>
                <c:pt idx="20">
                  <c:v>107637</c:v>
                </c:pt>
                <c:pt idx="21">
                  <c:v>48045</c:v>
                </c:pt>
                <c:pt idx="22">
                  <c:v>491022</c:v>
                </c:pt>
                <c:pt idx="23">
                  <c:v>429876</c:v>
                </c:pt>
                <c:pt idx="24">
                  <c:v>620503</c:v>
                </c:pt>
                <c:pt idx="25">
                  <c:v>371459</c:v>
                </c:pt>
                <c:pt idx="26">
                  <c:v>429363</c:v>
                </c:pt>
                <c:pt idx="27">
                  <c:v>486990</c:v>
                </c:pt>
              </c:numCache>
            </c:numRef>
          </c:val>
          <c:smooth val="0"/>
          <c:extLst>
            <c:ext xmlns:c16="http://schemas.microsoft.com/office/drawing/2014/chart" uri="{C3380CC4-5D6E-409C-BE32-E72D297353CC}">
              <c16:uniqueId val="{00000001-9A3F-4EE7-A2D8-24855C8E0AB6}"/>
            </c:ext>
          </c:extLst>
        </c:ser>
        <c:ser>
          <c:idx val="1"/>
          <c:order val="2"/>
          <c:tx>
            <c:v>Toplam</c:v>
          </c:tx>
          <c:spPr>
            <a:ln w="12700" cap="rnd">
              <a:solidFill>
                <a:schemeClr val="accent2"/>
              </a:solidFill>
              <a:round/>
            </a:ln>
            <a:effectLst/>
          </c:spPr>
          <c:marker>
            <c:symbol val="circle"/>
            <c:size val="3"/>
            <c:spPr>
              <a:solidFill>
                <a:schemeClr val="accent2"/>
              </a:solidFill>
              <a:ln w="12700">
                <a:solidFill>
                  <a:schemeClr val="accent2"/>
                </a:solidFill>
              </a:ln>
              <a:effectLst/>
            </c:spPr>
          </c:marker>
          <c:cat>
            <c:numRef>
              <c:f>Yük!$B$3:$B$30</c:f>
              <c:numCache>
                <c:formatCode>General</c:formatCode>
                <c:ptCount val="28"/>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pt idx="21">
                  <c:v>2018</c:v>
                </c:pt>
                <c:pt idx="22">
                  <c:v>2019</c:v>
                </c:pt>
                <c:pt idx="23">
                  <c:v>2020</c:v>
                </c:pt>
                <c:pt idx="24">
                  <c:v>2021</c:v>
                </c:pt>
                <c:pt idx="25">
                  <c:v>2022</c:v>
                </c:pt>
                <c:pt idx="26">
                  <c:v>2023</c:v>
                </c:pt>
                <c:pt idx="27">
                  <c:v>2024</c:v>
                </c:pt>
              </c:numCache>
            </c:numRef>
          </c:cat>
          <c:val>
            <c:numRef>
              <c:f>Yük!$M$3:$M$30</c:f>
              <c:numCache>
                <c:formatCode>#,##0</c:formatCode>
                <c:ptCount val="28"/>
                <c:pt idx="0">
                  <c:v>185948</c:v>
                </c:pt>
                <c:pt idx="1">
                  <c:v>270511</c:v>
                </c:pt>
                <c:pt idx="2">
                  <c:v>335181</c:v>
                </c:pt>
                <c:pt idx="3">
                  <c:v>404104</c:v>
                </c:pt>
                <c:pt idx="4">
                  <c:v>299042</c:v>
                </c:pt>
                <c:pt idx="5">
                  <c:v>252750</c:v>
                </c:pt>
                <c:pt idx="6">
                  <c:v>202577</c:v>
                </c:pt>
                <c:pt idx="7">
                  <c:v>221232</c:v>
                </c:pt>
                <c:pt idx="8">
                  <c:v>188436</c:v>
                </c:pt>
                <c:pt idx="9">
                  <c:v>159469</c:v>
                </c:pt>
                <c:pt idx="10">
                  <c:v>198683.99999999997</c:v>
                </c:pt>
                <c:pt idx="11">
                  <c:v>211373.00000000003</c:v>
                </c:pt>
                <c:pt idx="12">
                  <c:v>197039.99999999997</c:v>
                </c:pt>
                <c:pt idx="13">
                  <c:v>193638</c:v>
                </c:pt>
                <c:pt idx="14">
                  <c:v>159549</c:v>
                </c:pt>
                <c:pt idx="15">
                  <c:v>255224</c:v>
                </c:pt>
                <c:pt idx="16">
                  <c:v>250625.00000000003</c:v>
                </c:pt>
                <c:pt idx="17">
                  <c:v>136525</c:v>
                </c:pt>
                <c:pt idx="18">
                  <c:v>163856</c:v>
                </c:pt>
                <c:pt idx="19">
                  <c:v>108293</c:v>
                </c:pt>
                <c:pt idx="20">
                  <c:v>110837</c:v>
                </c:pt>
                <c:pt idx="21">
                  <c:v>48045</c:v>
                </c:pt>
                <c:pt idx="22">
                  <c:v>792611</c:v>
                </c:pt>
                <c:pt idx="23">
                  <c:v>817523</c:v>
                </c:pt>
                <c:pt idx="24">
                  <c:v>1085020</c:v>
                </c:pt>
                <c:pt idx="25">
                  <c:v>745791</c:v>
                </c:pt>
                <c:pt idx="26">
                  <c:v>746741</c:v>
                </c:pt>
                <c:pt idx="27">
                  <c:v>966995</c:v>
                </c:pt>
              </c:numCache>
            </c:numRef>
          </c:val>
          <c:smooth val="0"/>
          <c:extLst>
            <c:ext xmlns:c16="http://schemas.microsoft.com/office/drawing/2014/chart" uri="{C3380CC4-5D6E-409C-BE32-E72D297353CC}">
              <c16:uniqueId val="{00000002-9A3F-4EE7-A2D8-24855C8E0AB6}"/>
            </c:ext>
          </c:extLst>
        </c:ser>
        <c:dLbls>
          <c:showLegendKey val="0"/>
          <c:showVal val="0"/>
          <c:showCatName val="0"/>
          <c:showSerName val="0"/>
          <c:showPercent val="0"/>
          <c:showBubbleSize val="0"/>
        </c:dLbls>
        <c:marker val="1"/>
        <c:smooth val="0"/>
        <c:axId val="14062176"/>
        <c:axId val="14058016"/>
      </c:lineChart>
      <c:catAx>
        <c:axId val="140621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14058016"/>
        <c:crosses val="autoZero"/>
        <c:auto val="1"/>
        <c:lblAlgn val="ctr"/>
        <c:lblOffset val="100"/>
        <c:noMultiLvlLbl val="0"/>
      </c:catAx>
      <c:valAx>
        <c:axId val="14058016"/>
        <c:scaling>
          <c:orientation val="minMax"/>
          <c:max val="110000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14062176"/>
        <c:crosses val="autoZero"/>
        <c:crossBetween val="midCat"/>
        <c:majorUnit val="100000"/>
        <c:minorUnit val="5000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legend>
    <c:plotVisOnly val="1"/>
    <c:dispBlanksAs val="gap"/>
    <c:showDLblsOverMax val="0"/>
  </c:chart>
  <c:spPr>
    <a:solidFill>
      <a:schemeClr val="bg1"/>
    </a:solidFill>
    <a:ln w="9525" cap="flat" cmpd="sng" algn="ctr">
      <a:solidFill>
        <a:schemeClr val="tx1"/>
      </a:solidFill>
      <a:round/>
    </a:ln>
    <a:effectLst/>
  </c:spPr>
  <c:txPr>
    <a:bodyPr/>
    <a:lstStyle/>
    <a:p>
      <a:pPr>
        <a:defRPr sz="1100" b="1">
          <a:latin typeface="Times New Roman" panose="02020603050405020304" pitchFamily="18" charset="0"/>
          <a:cs typeface="Times New Roman" panose="02020603050405020304" pitchFamily="18" charset="0"/>
        </a:defRPr>
      </a:pPr>
      <a:endParaRPr lang="tr-T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tr-TR"/>
              <a:t>Giresun Limanı Gemi Grafiği</a:t>
            </a:r>
          </a:p>
        </c:rich>
      </c:tx>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title>
    <c:autoTitleDeleted val="0"/>
    <c:plotArea>
      <c:layout/>
      <c:lineChart>
        <c:grouping val="standard"/>
        <c:varyColors val="0"/>
        <c:ser>
          <c:idx val="3"/>
          <c:order val="0"/>
          <c:tx>
            <c:v>Türk Bayraklı</c:v>
          </c:tx>
          <c:spPr>
            <a:ln w="12700" cap="rnd">
              <a:solidFill>
                <a:srgbClr val="FF0000"/>
              </a:solidFill>
              <a:round/>
            </a:ln>
            <a:effectLst/>
          </c:spPr>
          <c:marker>
            <c:symbol val="circle"/>
            <c:size val="3"/>
            <c:spPr>
              <a:solidFill>
                <a:srgbClr val="FF0000"/>
              </a:solidFill>
              <a:ln w="12700">
                <a:solidFill>
                  <a:srgbClr val="FF0000"/>
                </a:solidFill>
              </a:ln>
              <a:effectLst/>
            </c:spPr>
          </c:marker>
          <c:cat>
            <c:numRef>
              <c:f>Gemi!$B$3:$B$16</c:f>
              <c:numCache>
                <c:formatCode>General</c:formatCode>
                <c:ptCount val="14"/>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numCache>
            </c:numRef>
          </c:cat>
          <c:val>
            <c:numRef>
              <c:f>Gemi!$C$3:$C$16</c:f>
              <c:numCache>
                <c:formatCode>General</c:formatCode>
                <c:ptCount val="14"/>
                <c:pt idx="0">
                  <c:v>102</c:v>
                </c:pt>
                <c:pt idx="1">
                  <c:v>82</c:v>
                </c:pt>
                <c:pt idx="2">
                  <c:v>88</c:v>
                </c:pt>
                <c:pt idx="3">
                  <c:v>73</c:v>
                </c:pt>
                <c:pt idx="4">
                  <c:v>109</c:v>
                </c:pt>
                <c:pt idx="5">
                  <c:v>72</c:v>
                </c:pt>
                <c:pt idx="6">
                  <c:v>61</c:v>
                </c:pt>
                <c:pt idx="7">
                  <c:v>47</c:v>
                </c:pt>
                <c:pt idx="8">
                  <c:v>8</c:v>
                </c:pt>
                <c:pt idx="9">
                  <c:v>1</c:v>
                </c:pt>
                <c:pt idx="10">
                  <c:v>2</c:v>
                </c:pt>
                <c:pt idx="11">
                  <c:v>0</c:v>
                </c:pt>
                <c:pt idx="12">
                  <c:v>4</c:v>
                </c:pt>
                <c:pt idx="13">
                  <c:v>31</c:v>
                </c:pt>
              </c:numCache>
            </c:numRef>
          </c:val>
          <c:smooth val="0"/>
          <c:extLst>
            <c:ext xmlns:c16="http://schemas.microsoft.com/office/drawing/2014/chart" uri="{C3380CC4-5D6E-409C-BE32-E72D297353CC}">
              <c16:uniqueId val="{00000000-6C79-4B0D-8CE6-E7875083DA69}"/>
            </c:ext>
          </c:extLst>
        </c:ser>
        <c:ser>
          <c:idx val="0"/>
          <c:order val="1"/>
          <c:tx>
            <c:v>Yabancı Bayraklı</c:v>
          </c:tx>
          <c:spPr>
            <a:ln w="12700" cap="rnd">
              <a:solidFill>
                <a:srgbClr val="002060"/>
              </a:solidFill>
              <a:round/>
            </a:ln>
            <a:effectLst/>
          </c:spPr>
          <c:marker>
            <c:symbol val="circle"/>
            <c:size val="3"/>
            <c:spPr>
              <a:solidFill>
                <a:srgbClr val="002060"/>
              </a:solidFill>
              <a:ln w="12700">
                <a:solidFill>
                  <a:srgbClr val="002060"/>
                </a:solidFill>
              </a:ln>
              <a:effectLst/>
            </c:spPr>
          </c:marker>
          <c:cat>
            <c:numRef>
              <c:f>Gemi!$B$3:$B$16</c:f>
              <c:numCache>
                <c:formatCode>General</c:formatCode>
                <c:ptCount val="14"/>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numCache>
            </c:numRef>
          </c:cat>
          <c:val>
            <c:numRef>
              <c:f>Gemi!$E$3:$E$16</c:f>
              <c:numCache>
                <c:formatCode>General</c:formatCode>
                <c:ptCount val="14"/>
                <c:pt idx="0">
                  <c:v>38</c:v>
                </c:pt>
                <c:pt idx="1">
                  <c:v>88</c:v>
                </c:pt>
                <c:pt idx="2">
                  <c:v>78</c:v>
                </c:pt>
                <c:pt idx="3">
                  <c:v>28</c:v>
                </c:pt>
                <c:pt idx="4">
                  <c:v>27</c:v>
                </c:pt>
                <c:pt idx="5">
                  <c:v>33</c:v>
                </c:pt>
                <c:pt idx="6">
                  <c:v>25</c:v>
                </c:pt>
                <c:pt idx="7">
                  <c:v>25</c:v>
                </c:pt>
                <c:pt idx="8">
                  <c:v>92</c:v>
                </c:pt>
                <c:pt idx="9">
                  <c:v>149</c:v>
                </c:pt>
                <c:pt idx="10">
                  <c:v>152</c:v>
                </c:pt>
                <c:pt idx="11">
                  <c:v>90</c:v>
                </c:pt>
                <c:pt idx="12">
                  <c:v>118</c:v>
                </c:pt>
                <c:pt idx="13">
                  <c:v>110</c:v>
                </c:pt>
              </c:numCache>
            </c:numRef>
          </c:val>
          <c:smooth val="0"/>
          <c:extLst>
            <c:ext xmlns:c16="http://schemas.microsoft.com/office/drawing/2014/chart" uri="{C3380CC4-5D6E-409C-BE32-E72D297353CC}">
              <c16:uniqueId val="{00000001-6C79-4B0D-8CE6-E7875083DA69}"/>
            </c:ext>
          </c:extLst>
        </c:ser>
        <c:ser>
          <c:idx val="1"/>
          <c:order val="2"/>
          <c:tx>
            <c:v>Toplam</c:v>
          </c:tx>
          <c:spPr>
            <a:ln w="12700" cap="rnd">
              <a:solidFill>
                <a:srgbClr val="00B050"/>
              </a:solidFill>
              <a:round/>
            </a:ln>
            <a:effectLst/>
          </c:spPr>
          <c:marker>
            <c:symbol val="circle"/>
            <c:size val="3"/>
            <c:spPr>
              <a:solidFill>
                <a:srgbClr val="00B050"/>
              </a:solidFill>
              <a:ln w="12700">
                <a:solidFill>
                  <a:srgbClr val="00B050"/>
                </a:solidFill>
              </a:ln>
              <a:effectLst/>
            </c:spPr>
          </c:marker>
          <c:cat>
            <c:numRef>
              <c:f>Gemi!$B$3:$B$16</c:f>
              <c:numCache>
                <c:formatCode>General</c:formatCode>
                <c:ptCount val="14"/>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numCache>
            </c:numRef>
          </c:cat>
          <c:val>
            <c:numRef>
              <c:f>Gemi!$G$3:$G$16</c:f>
              <c:numCache>
                <c:formatCode>General</c:formatCode>
                <c:ptCount val="14"/>
                <c:pt idx="0">
                  <c:v>140</c:v>
                </c:pt>
                <c:pt idx="1">
                  <c:v>170</c:v>
                </c:pt>
                <c:pt idx="2">
                  <c:v>166</c:v>
                </c:pt>
                <c:pt idx="3">
                  <c:v>101</c:v>
                </c:pt>
                <c:pt idx="4">
                  <c:v>136</c:v>
                </c:pt>
                <c:pt idx="5">
                  <c:v>105</c:v>
                </c:pt>
                <c:pt idx="6">
                  <c:v>86</c:v>
                </c:pt>
                <c:pt idx="7">
                  <c:v>72</c:v>
                </c:pt>
                <c:pt idx="8">
                  <c:v>100</c:v>
                </c:pt>
                <c:pt idx="9">
                  <c:v>150</c:v>
                </c:pt>
                <c:pt idx="10">
                  <c:v>154</c:v>
                </c:pt>
                <c:pt idx="11">
                  <c:v>90</c:v>
                </c:pt>
                <c:pt idx="12">
                  <c:v>122</c:v>
                </c:pt>
                <c:pt idx="13">
                  <c:v>141</c:v>
                </c:pt>
              </c:numCache>
            </c:numRef>
          </c:val>
          <c:smooth val="0"/>
          <c:extLst>
            <c:ext xmlns:c16="http://schemas.microsoft.com/office/drawing/2014/chart" uri="{C3380CC4-5D6E-409C-BE32-E72D297353CC}">
              <c16:uniqueId val="{00000002-6C79-4B0D-8CE6-E7875083DA69}"/>
            </c:ext>
          </c:extLst>
        </c:ser>
        <c:dLbls>
          <c:showLegendKey val="0"/>
          <c:showVal val="0"/>
          <c:showCatName val="0"/>
          <c:showSerName val="0"/>
          <c:showPercent val="0"/>
          <c:showBubbleSize val="0"/>
        </c:dLbls>
        <c:marker val="1"/>
        <c:smooth val="0"/>
        <c:axId val="14062176"/>
        <c:axId val="14058016"/>
      </c:lineChart>
      <c:catAx>
        <c:axId val="140621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14058016"/>
        <c:crosses val="autoZero"/>
        <c:auto val="1"/>
        <c:lblAlgn val="ctr"/>
        <c:lblOffset val="100"/>
        <c:noMultiLvlLbl val="0"/>
      </c:catAx>
      <c:valAx>
        <c:axId val="14058016"/>
        <c:scaling>
          <c:orientation val="minMax"/>
          <c:max val="170"/>
          <c:min val="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14062176"/>
        <c:crosses val="autoZero"/>
        <c:crossBetween val="midCat"/>
        <c:majorUnit val="10"/>
        <c:minorUnit val="5"/>
      </c:valAx>
      <c:spPr>
        <a:noFill/>
        <a:ln>
          <a:noFill/>
        </a:ln>
        <a:effectLst/>
      </c:spPr>
    </c:plotArea>
    <c:legend>
      <c:legendPos val="b"/>
      <c:layout>
        <c:manualLayout>
          <c:xMode val="edge"/>
          <c:yMode val="edge"/>
          <c:x val="0.34296836590872065"/>
          <c:y val="0.91012717976645641"/>
          <c:w val="0.37505540697355905"/>
          <c:h val="6.8438028134149162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legend>
    <c:plotVisOnly val="1"/>
    <c:dispBlanksAs val="gap"/>
    <c:showDLblsOverMax val="0"/>
  </c:chart>
  <c:spPr>
    <a:solidFill>
      <a:schemeClr val="bg1"/>
    </a:solidFill>
    <a:ln w="9525" cap="flat" cmpd="sng" algn="ctr">
      <a:solidFill>
        <a:schemeClr val="tx1"/>
      </a:solidFill>
      <a:round/>
    </a:ln>
    <a:effectLst/>
  </c:spPr>
  <c:txPr>
    <a:bodyPr/>
    <a:lstStyle/>
    <a:p>
      <a:pPr>
        <a:defRPr sz="1200" b="1">
          <a:latin typeface="Times New Roman" panose="02020603050405020304" pitchFamily="18" charset="0"/>
          <a:cs typeface="Times New Roman" panose="02020603050405020304" pitchFamily="18" charset="0"/>
        </a:defRPr>
      </a:pPr>
      <a:endParaRPr lang="tr-T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ubbleChart>
        <c:varyColors val="0"/>
        <c:ser>
          <c:idx val="0"/>
          <c:order val="0"/>
          <c:tx>
            <c:strRef>
              <c:f>Sheet1!$A$2</c:f>
              <c:strCache>
                <c:ptCount val="1"/>
                <c:pt idx="0">
                  <c:v>Apiculture and Products</c:v>
                </c:pt>
              </c:strCache>
            </c:strRef>
          </c:tx>
          <c:spPr>
            <a:solidFill>
              <a:schemeClr val="tx1"/>
            </a:solidFill>
            <a:ln w="25400">
              <a:noFill/>
            </a:ln>
            <a:effectLst/>
          </c:spPr>
          <c:invertIfNegative val="0"/>
          <c:dLbls>
            <c:dLbl>
              <c:idx val="0"/>
              <c:layout>
                <c:manualLayout>
                  <c:x val="-8.2650116689841541E-2"/>
                  <c:y val="-4.7902323955967149E-2"/>
                </c:manualLayout>
              </c:layout>
              <c:tx>
                <c:rich>
                  <a:bodyPr/>
                  <a:lstStyle/>
                  <a:p>
                    <a:r>
                      <a:rPr lang="en-US" dirty="0"/>
                      <a:t>Arıcılık ve Arı Ürünleri</a:t>
                    </a:r>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0-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Sheet1!$C$2</c:f>
              <c:numCache>
                <c:formatCode>#,##0.00</c:formatCode>
                <c:ptCount val="1"/>
                <c:pt idx="0">
                  <c:v>0.8</c:v>
                </c:pt>
              </c:numCache>
            </c:numRef>
          </c:xVal>
          <c:yVal>
            <c:numRef>
              <c:f>Sheet1!$B$2</c:f>
              <c:numCache>
                <c:formatCode>#,##0.00</c:formatCode>
                <c:ptCount val="1"/>
                <c:pt idx="0">
                  <c:v>0.8</c:v>
                </c:pt>
              </c:numCache>
            </c:numRef>
          </c:yVal>
          <c:bubbleSize>
            <c:numLit>
              <c:formatCode>General</c:formatCode>
              <c:ptCount val="1"/>
              <c:pt idx="0">
                <c:v>1</c:v>
              </c:pt>
            </c:numLit>
          </c:bubbleSize>
          <c:bubble3D val="1"/>
          <c:extLst>
            <c:ext xmlns:c16="http://schemas.microsoft.com/office/drawing/2014/chart" uri="{C3380CC4-5D6E-409C-BE32-E72D297353CC}">
              <c16:uniqueId val="{00000001-60EA-40C3-A257-698B698F120F}"/>
            </c:ext>
          </c:extLst>
        </c:ser>
        <c:ser>
          <c:idx val="1"/>
          <c:order val="1"/>
          <c:tx>
            <c:strRef>
              <c:f>Sheet1!$A$3</c:f>
              <c:strCache>
                <c:ptCount val="1"/>
                <c:pt idx="0">
                  <c:v>Organic Farming</c:v>
                </c:pt>
              </c:strCache>
            </c:strRef>
          </c:tx>
          <c:spPr>
            <a:solidFill>
              <a:schemeClr val="tx1"/>
            </a:solidFill>
            <a:ln w="25400">
              <a:noFill/>
            </a:ln>
            <a:effectLst/>
          </c:spPr>
          <c:invertIfNegative val="0"/>
          <c:dLbls>
            <c:dLbl>
              <c:idx val="0"/>
              <c:layout>
                <c:manualLayout>
                  <c:x val="-0.10080534340250452"/>
                  <c:y val="-3.3695395771448644E-2"/>
                </c:manualLayout>
              </c:layout>
              <c:tx>
                <c:rich>
                  <a:bodyPr/>
                  <a:lstStyle/>
                  <a:p>
                    <a:r>
                      <a:rPr lang="en-US" dirty="0"/>
                      <a:t>Organik</a:t>
                    </a:r>
                    <a:r>
                      <a:rPr lang="en-US" baseline="0" dirty="0"/>
                      <a:t> Tarım</a:t>
                    </a:r>
                    <a:endParaRPr lang="en-US" dirty="0"/>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2-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Sheet1!$C$3</c:f>
              <c:numCache>
                <c:formatCode>#,##0.00</c:formatCode>
                <c:ptCount val="1"/>
                <c:pt idx="0">
                  <c:v>1</c:v>
                </c:pt>
              </c:numCache>
            </c:numRef>
          </c:xVal>
          <c:yVal>
            <c:numRef>
              <c:f>Sheet1!$B$3</c:f>
              <c:numCache>
                <c:formatCode>#,##0.00</c:formatCode>
                <c:ptCount val="1"/>
                <c:pt idx="0">
                  <c:v>0</c:v>
                </c:pt>
              </c:numCache>
            </c:numRef>
          </c:yVal>
          <c:bubbleSize>
            <c:numLit>
              <c:formatCode>General</c:formatCode>
              <c:ptCount val="1"/>
              <c:pt idx="0">
                <c:v>1</c:v>
              </c:pt>
            </c:numLit>
          </c:bubbleSize>
          <c:bubble3D val="1"/>
          <c:extLst>
            <c:ext xmlns:c16="http://schemas.microsoft.com/office/drawing/2014/chart" uri="{C3380CC4-5D6E-409C-BE32-E72D297353CC}">
              <c16:uniqueId val="{00000003-60EA-40C3-A257-698B698F120F}"/>
            </c:ext>
          </c:extLst>
        </c:ser>
        <c:ser>
          <c:idx val="2"/>
          <c:order val="2"/>
          <c:tx>
            <c:strRef>
              <c:f>Sheet1!$A$4</c:f>
              <c:strCache>
                <c:ptCount val="1"/>
                <c:pt idx="0">
                  <c:v>Beverage ( Juice &amp; Mineral Water )</c:v>
                </c:pt>
              </c:strCache>
            </c:strRef>
          </c:tx>
          <c:spPr>
            <a:solidFill>
              <a:schemeClr val="tx1"/>
            </a:solidFill>
            <a:ln w="25400">
              <a:noFill/>
            </a:ln>
            <a:effectLst/>
          </c:spPr>
          <c:invertIfNegative val="0"/>
          <c:dLbls>
            <c:dLbl>
              <c:idx val="0"/>
              <c:layout>
                <c:manualLayout>
                  <c:x val="-9.2068035773104753E-2"/>
                  <c:y val="-4.4478857242704874E-2"/>
                </c:manualLayout>
              </c:layout>
              <c:tx>
                <c:rich>
                  <a:bodyPr/>
                  <a:lstStyle/>
                  <a:p>
                    <a:r>
                      <a:rPr lang="en-US" dirty="0"/>
                      <a:t>Meyve Suları &amp; Maden</a:t>
                    </a:r>
                    <a:r>
                      <a:rPr lang="en-US" baseline="0" dirty="0"/>
                      <a:t> Suları</a:t>
                    </a:r>
                    <a:endParaRPr lang="en-US" dirty="0"/>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4-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Sheet1!$C$4</c:f>
              <c:numCache>
                <c:formatCode>#,##0.00</c:formatCode>
                <c:ptCount val="1"/>
                <c:pt idx="0">
                  <c:v>2</c:v>
                </c:pt>
              </c:numCache>
            </c:numRef>
          </c:xVal>
          <c:yVal>
            <c:numRef>
              <c:f>Sheet1!$B$4</c:f>
              <c:numCache>
                <c:formatCode>#,##0.00</c:formatCode>
                <c:ptCount val="1"/>
                <c:pt idx="0">
                  <c:v>0</c:v>
                </c:pt>
              </c:numCache>
            </c:numRef>
          </c:yVal>
          <c:bubbleSize>
            <c:numLit>
              <c:formatCode>General</c:formatCode>
              <c:ptCount val="1"/>
              <c:pt idx="0">
                <c:v>1</c:v>
              </c:pt>
            </c:numLit>
          </c:bubbleSize>
          <c:bubble3D val="1"/>
          <c:extLst>
            <c:ext xmlns:c16="http://schemas.microsoft.com/office/drawing/2014/chart" uri="{C3380CC4-5D6E-409C-BE32-E72D297353CC}">
              <c16:uniqueId val="{00000005-60EA-40C3-A257-698B698F120F}"/>
            </c:ext>
          </c:extLst>
        </c:ser>
        <c:ser>
          <c:idx val="3"/>
          <c:order val="3"/>
          <c:tx>
            <c:strRef>
              <c:f>Sheet1!$A$5</c:f>
              <c:strCache>
                <c:ptCount val="1"/>
                <c:pt idx="0">
                  <c:v>Education</c:v>
                </c:pt>
              </c:strCache>
            </c:strRef>
          </c:tx>
          <c:spPr>
            <a:solidFill>
              <a:schemeClr val="tx1"/>
            </a:solidFill>
            <a:ln w="25400">
              <a:noFill/>
            </a:ln>
            <a:effectLst/>
          </c:spPr>
          <c:invertIfNegative val="0"/>
          <c:dLbls>
            <c:dLbl>
              <c:idx val="0"/>
              <c:layout>
                <c:manualLayout>
                  <c:x val="5.3281700740281622E-2"/>
                  <c:y val="-4.4736152367639351E-3"/>
                </c:manualLayout>
              </c:layout>
              <c:tx>
                <c:rich>
                  <a:bodyPr/>
                  <a:lstStyle/>
                  <a:p>
                    <a:r>
                      <a:rPr lang="en-US" dirty="0"/>
                      <a:t>Eğitim</a:t>
                    </a:r>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6-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Sheet1!$C$5</c:f>
              <c:numCache>
                <c:formatCode>#,##0.00</c:formatCode>
                <c:ptCount val="1"/>
                <c:pt idx="0">
                  <c:v>2.6</c:v>
                </c:pt>
              </c:numCache>
            </c:numRef>
          </c:xVal>
          <c:yVal>
            <c:numRef>
              <c:f>Sheet1!$B$5</c:f>
              <c:numCache>
                <c:formatCode>#,##0.00</c:formatCode>
                <c:ptCount val="1"/>
                <c:pt idx="0">
                  <c:v>0.2</c:v>
                </c:pt>
              </c:numCache>
            </c:numRef>
          </c:yVal>
          <c:bubbleSize>
            <c:numLit>
              <c:formatCode>General</c:formatCode>
              <c:ptCount val="1"/>
              <c:pt idx="0">
                <c:v>1</c:v>
              </c:pt>
            </c:numLit>
          </c:bubbleSize>
          <c:bubble3D val="1"/>
          <c:extLst>
            <c:ext xmlns:c16="http://schemas.microsoft.com/office/drawing/2014/chart" uri="{C3380CC4-5D6E-409C-BE32-E72D297353CC}">
              <c16:uniqueId val="{00000007-60EA-40C3-A257-698B698F120F}"/>
            </c:ext>
          </c:extLst>
        </c:ser>
        <c:ser>
          <c:idx val="4"/>
          <c:order val="4"/>
          <c:tx>
            <c:strRef>
              <c:f>Sheet1!$A$6</c:f>
              <c:strCache>
                <c:ptCount val="1"/>
                <c:pt idx="0">
                  <c:v>Mining</c:v>
                </c:pt>
              </c:strCache>
            </c:strRef>
          </c:tx>
          <c:spPr>
            <a:solidFill>
              <a:schemeClr val="tx1"/>
            </a:solidFill>
            <a:ln w="25400">
              <a:noFill/>
            </a:ln>
            <a:effectLst/>
          </c:spPr>
          <c:invertIfNegative val="0"/>
          <c:dLbls>
            <c:dLbl>
              <c:idx val="0"/>
              <c:layout>
                <c:manualLayout>
                  <c:x val="-2.0462563878116995E-2"/>
                  <c:y val="-4.0507819325528674E-2"/>
                </c:manualLayout>
              </c:layout>
              <c:tx>
                <c:rich>
                  <a:bodyPr/>
                  <a:lstStyle/>
                  <a:p>
                    <a:r>
                      <a:rPr lang="en-US" dirty="0"/>
                      <a:t>Madencilik</a:t>
                    </a:r>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8-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Sheet1!$C$6</c:f>
              <c:numCache>
                <c:formatCode>#,##0.00</c:formatCode>
                <c:ptCount val="1"/>
                <c:pt idx="0">
                  <c:v>1.8</c:v>
                </c:pt>
              </c:numCache>
            </c:numRef>
          </c:xVal>
          <c:yVal>
            <c:numRef>
              <c:f>Sheet1!$B$6</c:f>
              <c:numCache>
                <c:formatCode>#,##0.00</c:formatCode>
                <c:ptCount val="1"/>
                <c:pt idx="0">
                  <c:v>1.2</c:v>
                </c:pt>
              </c:numCache>
            </c:numRef>
          </c:yVal>
          <c:bubbleSize>
            <c:numLit>
              <c:formatCode>General</c:formatCode>
              <c:ptCount val="1"/>
              <c:pt idx="0">
                <c:v>1</c:v>
              </c:pt>
            </c:numLit>
          </c:bubbleSize>
          <c:bubble3D val="1"/>
          <c:extLst>
            <c:ext xmlns:c16="http://schemas.microsoft.com/office/drawing/2014/chart" uri="{C3380CC4-5D6E-409C-BE32-E72D297353CC}">
              <c16:uniqueId val="{00000009-60EA-40C3-A257-698B698F120F}"/>
            </c:ext>
          </c:extLst>
        </c:ser>
        <c:ser>
          <c:idx val="5"/>
          <c:order val="5"/>
          <c:tx>
            <c:strRef>
              <c:f>Sheet1!$A$7</c:f>
              <c:strCache>
                <c:ptCount val="1"/>
                <c:pt idx="0">
                  <c:v>Defense Industry</c:v>
                </c:pt>
              </c:strCache>
            </c:strRef>
          </c:tx>
          <c:spPr>
            <a:solidFill>
              <a:schemeClr val="tx1"/>
            </a:solidFill>
            <a:ln w="25400">
              <a:noFill/>
            </a:ln>
            <a:effectLst/>
          </c:spPr>
          <c:invertIfNegative val="0"/>
          <c:dLbls>
            <c:dLbl>
              <c:idx val="0"/>
              <c:layout>
                <c:manualLayout>
                  <c:x val="-6.9024557243175994E-2"/>
                  <c:y val="-3.6299622703412075E-2"/>
                </c:manualLayout>
              </c:layout>
              <c:tx>
                <c:rich>
                  <a:bodyPr/>
                  <a:lstStyle/>
                  <a:p>
                    <a:r>
                      <a:rPr lang="en-US" dirty="0"/>
                      <a:t>Savunma Sanayi</a:t>
                    </a:r>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A-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Sheet1!$C$7</c:f>
              <c:numCache>
                <c:formatCode>#,##0.00</c:formatCode>
                <c:ptCount val="1"/>
                <c:pt idx="0">
                  <c:v>3.2</c:v>
                </c:pt>
              </c:numCache>
            </c:numRef>
          </c:xVal>
          <c:yVal>
            <c:numRef>
              <c:f>Sheet1!$B$7</c:f>
              <c:numCache>
                <c:formatCode>#,##0.00</c:formatCode>
                <c:ptCount val="1"/>
                <c:pt idx="0">
                  <c:v>1.4</c:v>
                </c:pt>
              </c:numCache>
            </c:numRef>
          </c:yVal>
          <c:bubbleSize>
            <c:numLit>
              <c:formatCode>General</c:formatCode>
              <c:ptCount val="1"/>
              <c:pt idx="0">
                <c:v>1</c:v>
              </c:pt>
            </c:numLit>
          </c:bubbleSize>
          <c:bubble3D val="1"/>
          <c:extLst>
            <c:ext xmlns:c16="http://schemas.microsoft.com/office/drawing/2014/chart" uri="{C3380CC4-5D6E-409C-BE32-E72D297353CC}">
              <c16:uniqueId val="{0000000B-60EA-40C3-A257-698B698F120F}"/>
            </c:ext>
          </c:extLst>
        </c:ser>
        <c:ser>
          <c:idx val="6"/>
          <c:order val="6"/>
          <c:tx>
            <c:strRef>
              <c:f>Sheet1!$A$8</c:f>
              <c:strCache>
                <c:ptCount val="1"/>
                <c:pt idx="0">
                  <c:v>Forest Products &amp; Paper</c:v>
                </c:pt>
              </c:strCache>
            </c:strRef>
          </c:tx>
          <c:spPr>
            <a:solidFill>
              <a:schemeClr val="tx1"/>
            </a:solidFill>
            <a:ln w="25400">
              <a:noFill/>
            </a:ln>
            <a:effectLst/>
          </c:spPr>
          <c:invertIfNegative val="0"/>
          <c:dLbls>
            <c:dLbl>
              <c:idx val="0"/>
              <c:layout>
                <c:manualLayout>
                  <c:x val="-6.0251946237367847E-3"/>
                  <c:y val="-2.4454560367453112E-3"/>
                </c:manualLayout>
              </c:layout>
              <c:tx>
                <c:rich>
                  <a:bodyPr/>
                  <a:lstStyle/>
                  <a:p>
                    <a:r>
                      <a:rPr lang="en-US" dirty="0"/>
                      <a:t>Orman Ürünleri &amp; Kağıt</a:t>
                    </a:r>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C-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Sheet1!$C$8</c:f>
              <c:numCache>
                <c:formatCode>#,##0.00</c:formatCode>
                <c:ptCount val="1"/>
                <c:pt idx="0">
                  <c:v>4.2</c:v>
                </c:pt>
              </c:numCache>
            </c:numRef>
          </c:xVal>
          <c:yVal>
            <c:numRef>
              <c:f>Sheet1!$B$8</c:f>
              <c:numCache>
                <c:formatCode>#,##0.00</c:formatCode>
                <c:ptCount val="1"/>
                <c:pt idx="0">
                  <c:v>1.2</c:v>
                </c:pt>
              </c:numCache>
            </c:numRef>
          </c:yVal>
          <c:bubbleSize>
            <c:numLit>
              <c:formatCode>General</c:formatCode>
              <c:ptCount val="1"/>
              <c:pt idx="0">
                <c:v>1</c:v>
              </c:pt>
            </c:numLit>
          </c:bubbleSize>
          <c:bubble3D val="1"/>
          <c:extLst>
            <c:ext xmlns:c16="http://schemas.microsoft.com/office/drawing/2014/chart" uri="{C3380CC4-5D6E-409C-BE32-E72D297353CC}">
              <c16:uniqueId val="{0000000D-60EA-40C3-A257-698B698F120F}"/>
            </c:ext>
          </c:extLst>
        </c:ser>
        <c:ser>
          <c:idx val="7"/>
          <c:order val="7"/>
          <c:tx>
            <c:strRef>
              <c:f>Sheet1!$A$9</c:f>
              <c:strCache>
                <c:ptCount val="1"/>
                <c:pt idx="0">
                  <c:v>Aquaculture and Processing</c:v>
                </c:pt>
              </c:strCache>
            </c:strRef>
          </c:tx>
          <c:spPr>
            <a:solidFill>
              <a:schemeClr val="tx1"/>
            </a:solidFill>
            <a:ln w="25400">
              <a:noFill/>
            </a:ln>
            <a:effectLst/>
          </c:spPr>
          <c:invertIfNegative val="0"/>
          <c:dLbls>
            <c:dLbl>
              <c:idx val="0"/>
              <c:layout>
                <c:manualLayout>
                  <c:x val="-0.17988249915161433"/>
                  <c:y val="-8.9419884675874387E-4"/>
                </c:manualLayout>
              </c:layout>
              <c:tx>
                <c:rich>
                  <a:bodyPr/>
                  <a:lstStyle/>
                  <a:p>
                    <a:r>
                      <a:rPr lang="en-US" dirty="0"/>
                      <a:t>Su Ürünleri</a:t>
                    </a:r>
                    <a:r>
                      <a:rPr lang="en-US" baseline="0" dirty="0"/>
                      <a:t> ve İşlenmesi</a:t>
                    </a:r>
                    <a:endParaRPr lang="en-US" dirty="0"/>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E-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Sheet1!$C$9</c:f>
              <c:numCache>
                <c:formatCode>#,##0.00</c:formatCode>
                <c:ptCount val="1"/>
                <c:pt idx="0">
                  <c:v>2.4</c:v>
                </c:pt>
              </c:numCache>
            </c:numRef>
          </c:xVal>
          <c:yVal>
            <c:numRef>
              <c:f>Sheet1!$B$9</c:f>
              <c:numCache>
                <c:formatCode>#,##0.00</c:formatCode>
                <c:ptCount val="1"/>
                <c:pt idx="0">
                  <c:v>4.5999999999999996</c:v>
                </c:pt>
              </c:numCache>
            </c:numRef>
          </c:yVal>
          <c:bubbleSize>
            <c:numLit>
              <c:formatCode>General</c:formatCode>
              <c:ptCount val="1"/>
              <c:pt idx="0">
                <c:v>1</c:v>
              </c:pt>
            </c:numLit>
          </c:bubbleSize>
          <c:bubble3D val="1"/>
          <c:extLst>
            <c:ext xmlns:c16="http://schemas.microsoft.com/office/drawing/2014/chart" uri="{C3380CC4-5D6E-409C-BE32-E72D297353CC}">
              <c16:uniqueId val="{0000000F-60EA-40C3-A257-698B698F120F}"/>
            </c:ext>
          </c:extLst>
        </c:ser>
        <c:ser>
          <c:idx val="8"/>
          <c:order val="8"/>
          <c:tx>
            <c:strRef>
              <c:f>Sheet1!$A$10</c:f>
              <c:strCache>
                <c:ptCount val="1"/>
                <c:pt idx="0">
                  <c:v>Furniture</c:v>
                </c:pt>
              </c:strCache>
            </c:strRef>
          </c:tx>
          <c:spPr>
            <a:solidFill>
              <a:schemeClr val="tx1"/>
            </a:solidFill>
            <a:ln w="25400">
              <a:noFill/>
            </a:ln>
            <a:effectLst/>
          </c:spPr>
          <c:invertIfNegative val="0"/>
          <c:dLbls>
            <c:dLbl>
              <c:idx val="0"/>
              <c:layout>
                <c:manualLayout>
                  <c:x val="-5.3535792119304929E-3"/>
                  <c:y val="2.7628772965879265E-3"/>
                </c:manualLayout>
              </c:layout>
              <c:tx>
                <c:rich>
                  <a:bodyPr/>
                  <a:lstStyle/>
                  <a:p>
                    <a:r>
                      <a:rPr lang="en-US" dirty="0"/>
                      <a:t>Mobilya</a:t>
                    </a:r>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10-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Sheet1!$C$10</c:f>
              <c:numCache>
                <c:formatCode>#,##0.00</c:formatCode>
                <c:ptCount val="1"/>
                <c:pt idx="0">
                  <c:v>3.4</c:v>
                </c:pt>
              </c:numCache>
            </c:numRef>
          </c:xVal>
          <c:yVal>
            <c:numRef>
              <c:f>Sheet1!$B$10</c:f>
              <c:numCache>
                <c:formatCode>#,##0.00</c:formatCode>
                <c:ptCount val="1"/>
                <c:pt idx="0">
                  <c:v>4.5999999999999996</c:v>
                </c:pt>
              </c:numCache>
            </c:numRef>
          </c:yVal>
          <c:bubbleSize>
            <c:numLit>
              <c:formatCode>General</c:formatCode>
              <c:ptCount val="1"/>
              <c:pt idx="0">
                <c:v>1</c:v>
              </c:pt>
            </c:numLit>
          </c:bubbleSize>
          <c:bubble3D val="1"/>
          <c:extLst>
            <c:ext xmlns:c16="http://schemas.microsoft.com/office/drawing/2014/chart" uri="{C3380CC4-5D6E-409C-BE32-E72D297353CC}">
              <c16:uniqueId val="{00000011-60EA-40C3-A257-698B698F120F}"/>
            </c:ext>
          </c:extLst>
        </c:ser>
        <c:ser>
          <c:idx val="9"/>
          <c:order val="9"/>
          <c:tx>
            <c:strRef>
              <c:f>Sheet1!$A$11</c:f>
              <c:strCache>
                <c:ptCount val="1"/>
                <c:pt idx="0">
                  <c:v>Agricultural Machinery</c:v>
                </c:pt>
              </c:strCache>
            </c:strRef>
          </c:tx>
          <c:spPr>
            <a:solidFill>
              <a:schemeClr val="tx1"/>
            </a:solidFill>
            <a:ln w="25400">
              <a:noFill/>
            </a:ln>
            <a:effectLst/>
          </c:spPr>
          <c:invertIfNegative val="0"/>
          <c:dLbls>
            <c:dLbl>
              <c:idx val="0"/>
              <c:layout>
                <c:manualLayout>
                  <c:x val="3.7782368106651196E-3"/>
                  <c:y val="3.686863387857716E-2"/>
                </c:manualLayout>
              </c:layout>
              <c:tx>
                <c:rich>
                  <a:bodyPr/>
                  <a:lstStyle/>
                  <a:p>
                    <a:r>
                      <a:rPr lang="en-US" dirty="0"/>
                      <a:t>Tarım Makineleri</a:t>
                    </a:r>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12-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Sheet1!$C$11</c:f>
              <c:numCache>
                <c:formatCode>#,##0.00</c:formatCode>
                <c:ptCount val="1"/>
                <c:pt idx="0">
                  <c:v>5.9</c:v>
                </c:pt>
              </c:numCache>
            </c:numRef>
          </c:xVal>
          <c:yVal>
            <c:numRef>
              <c:f>Sheet1!$B$11</c:f>
              <c:numCache>
                <c:formatCode>#,##0.00</c:formatCode>
                <c:ptCount val="1"/>
                <c:pt idx="0">
                  <c:v>4</c:v>
                </c:pt>
              </c:numCache>
            </c:numRef>
          </c:yVal>
          <c:bubbleSize>
            <c:numLit>
              <c:formatCode>General</c:formatCode>
              <c:ptCount val="1"/>
              <c:pt idx="0">
                <c:v>1</c:v>
              </c:pt>
            </c:numLit>
          </c:bubbleSize>
          <c:bubble3D val="1"/>
          <c:extLst>
            <c:ext xmlns:c16="http://schemas.microsoft.com/office/drawing/2014/chart" uri="{C3380CC4-5D6E-409C-BE32-E72D297353CC}">
              <c16:uniqueId val="{00000013-60EA-40C3-A257-698B698F120F}"/>
            </c:ext>
          </c:extLst>
        </c:ser>
        <c:ser>
          <c:idx val="10"/>
          <c:order val="10"/>
          <c:tx>
            <c:strRef>
              <c:f>Sheet1!$A$12</c:f>
              <c:strCache>
                <c:ptCount val="1"/>
                <c:pt idx="0">
                  <c:v>Tourism</c:v>
                </c:pt>
              </c:strCache>
            </c:strRef>
          </c:tx>
          <c:spPr>
            <a:solidFill>
              <a:schemeClr val="tx1"/>
            </a:solidFill>
            <a:ln w="25400">
              <a:noFill/>
            </a:ln>
            <a:effectLst/>
          </c:spPr>
          <c:invertIfNegative val="0"/>
          <c:dLbls>
            <c:dLbl>
              <c:idx val="0"/>
              <c:layout>
                <c:manualLayout>
                  <c:x val="-1.4741860872905202E-3"/>
                  <c:y val="1.5871062992116436E-4"/>
                </c:manualLayout>
              </c:layout>
              <c:tx>
                <c:rich>
                  <a:bodyPr/>
                  <a:lstStyle/>
                  <a:p>
                    <a:r>
                      <a:rPr lang="en-US" dirty="0"/>
                      <a:t>Turizm</a:t>
                    </a:r>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14-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Sheet1!$C$12</c:f>
              <c:numCache>
                <c:formatCode>#,##0.00</c:formatCode>
                <c:ptCount val="1"/>
                <c:pt idx="0">
                  <c:v>6.4</c:v>
                </c:pt>
              </c:numCache>
            </c:numRef>
          </c:xVal>
          <c:yVal>
            <c:numRef>
              <c:f>Sheet1!$B$12</c:f>
              <c:numCache>
                <c:formatCode>#,##0.00</c:formatCode>
                <c:ptCount val="1"/>
                <c:pt idx="0">
                  <c:v>5.2</c:v>
                </c:pt>
              </c:numCache>
            </c:numRef>
          </c:yVal>
          <c:bubbleSize>
            <c:numLit>
              <c:formatCode>General</c:formatCode>
              <c:ptCount val="1"/>
              <c:pt idx="0">
                <c:v>1</c:v>
              </c:pt>
            </c:numLit>
          </c:bubbleSize>
          <c:bubble3D val="1"/>
          <c:extLst>
            <c:ext xmlns:c16="http://schemas.microsoft.com/office/drawing/2014/chart" uri="{C3380CC4-5D6E-409C-BE32-E72D297353CC}">
              <c16:uniqueId val="{00000015-60EA-40C3-A257-698B698F120F}"/>
            </c:ext>
          </c:extLst>
        </c:ser>
        <c:ser>
          <c:idx val="11"/>
          <c:order val="11"/>
          <c:tx>
            <c:strRef>
              <c:f>Sheet1!$A$13</c:f>
              <c:strCache>
                <c:ptCount val="1"/>
                <c:pt idx="0">
                  <c:v>Ready-To-Wear Industry</c:v>
                </c:pt>
              </c:strCache>
            </c:strRef>
          </c:tx>
          <c:spPr>
            <a:solidFill>
              <a:schemeClr val="tx1"/>
            </a:solidFill>
            <a:ln w="25400">
              <a:noFill/>
            </a:ln>
            <a:effectLst/>
          </c:spPr>
          <c:invertIfNegative val="0"/>
          <c:dLbls>
            <c:dLbl>
              <c:idx val="0"/>
              <c:layout>
                <c:manualLayout>
                  <c:x val="-4.5891400372408383E-3"/>
                  <c:y val="-2.445456036745407E-3"/>
                </c:manualLayout>
              </c:layout>
              <c:tx>
                <c:rich>
                  <a:bodyPr/>
                  <a:lstStyle/>
                  <a:p>
                    <a:r>
                      <a:rPr lang="es-ES" dirty="0"/>
                      <a:t>Hazır Giyim ve Yan </a:t>
                    </a:r>
                    <a:r>
                      <a:rPr lang="es-ES" dirty="0" err="1"/>
                      <a:t>Sanayi</a:t>
                    </a:r>
                    <a:endParaRPr lang="es-ES" dirty="0"/>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16-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Sheet1!$C$13</c:f>
              <c:numCache>
                <c:formatCode>#,##0.00</c:formatCode>
                <c:ptCount val="1"/>
                <c:pt idx="0">
                  <c:v>6</c:v>
                </c:pt>
              </c:numCache>
            </c:numRef>
          </c:xVal>
          <c:yVal>
            <c:numRef>
              <c:f>Sheet1!$B$13</c:f>
              <c:numCache>
                <c:formatCode>#,##0.00</c:formatCode>
                <c:ptCount val="1"/>
                <c:pt idx="0">
                  <c:v>5.8</c:v>
                </c:pt>
              </c:numCache>
            </c:numRef>
          </c:yVal>
          <c:bubbleSize>
            <c:numLit>
              <c:formatCode>General</c:formatCode>
              <c:ptCount val="1"/>
              <c:pt idx="0">
                <c:v>1</c:v>
              </c:pt>
            </c:numLit>
          </c:bubbleSize>
          <c:bubble3D val="1"/>
          <c:extLst>
            <c:ext xmlns:c16="http://schemas.microsoft.com/office/drawing/2014/chart" uri="{C3380CC4-5D6E-409C-BE32-E72D297353CC}">
              <c16:uniqueId val="{00000017-60EA-40C3-A257-698B698F120F}"/>
            </c:ext>
          </c:extLst>
        </c:ser>
        <c:ser>
          <c:idx val="12"/>
          <c:order val="12"/>
          <c:tx>
            <c:strRef>
              <c:f>Sheet1!$A$14</c:f>
              <c:strCache>
                <c:ptCount val="1"/>
                <c:pt idx="0">
                  <c:v>Elevator</c:v>
                </c:pt>
              </c:strCache>
            </c:strRef>
          </c:tx>
          <c:spPr>
            <a:solidFill>
              <a:schemeClr val="tx1"/>
            </a:solidFill>
            <a:ln w="25400">
              <a:noFill/>
            </a:ln>
            <a:effectLst/>
          </c:spPr>
          <c:invertIfNegative val="0"/>
          <c:dLbls>
            <c:dLbl>
              <c:idx val="0"/>
              <c:layout>
                <c:manualLayout>
                  <c:x val="-5.3978340194220159E-3"/>
                  <c:y val="1.5871062992121209E-4"/>
                </c:manualLayout>
              </c:layout>
              <c:tx>
                <c:rich>
                  <a:bodyPr/>
                  <a:lstStyle/>
                  <a:p>
                    <a:r>
                      <a:rPr lang="en-US" dirty="0"/>
                      <a:t>Asansör</a:t>
                    </a:r>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18-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Sheet1!$C$14</c:f>
              <c:numCache>
                <c:formatCode>#,##0.00</c:formatCode>
                <c:ptCount val="1"/>
                <c:pt idx="0">
                  <c:v>5.5</c:v>
                </c:pt>
              </c:numCache>
            </c:numRef>
          </c:xVal>
          <c:yVal>
            <c:numRef>
              <c:f>Sheet1!$B$14</c:f>
              <c:numCache>
                <c:formatCode>#,##0.00</c:formatCode>
                <c:ptCount val="1"/>
                <c:pt idx="0">
                  <c:v>6.6</c:v>
                </c:pt>
              </c:numCache>
            </c:numRef>
          </c:yVal>
          <c:bubbleSize>
            <c:numLit>
              <c:formatCode>General</c:formatCode>
              <c:ptCount val="1"/>
              <c:pt idx="0">
                <c:v>1</c:v>
              </c:pt>
            </c:numLit>
          </c:bubbleSize>
          <c:bubble3D val="1"/>
          <c:extLst>
            <c:ext xmlns:c16="http://schemas.microsoft.com/office/drawing/2014/chart" uri="{C3380CC4-5D6E-409C-BE32-E72D297353CC}">
              <c16:uniqueId val="{00000019-60EA-40C3-A257-698B698F120F}"/>
            </c:ext>
          </c:extLst>
        </c:ser>
        <c:ser>
          <c:idx val="13"/>
          <c:order val="13"/>
          <c:tx>
            <c:strRef>
              <c:f>Sheet1!$A$15</c:f>
              <c:strCache>
                <c:ptCount val="1"/>
                <c:pt idx="0">
                  <c:v>Hazelnut</c:v>
                </c:pt>
              </c:strCache>
            </c:strRef>
          </c:tx>
          <c:spPr>
            <a:solidFill>
              <a:schemeClr val="tx1"/>
            </a:solidFill>
            <a:ln w="25400">
              <a:noFill/>
            </a:ln>
            <a:effectLst/>
          </c:spPr>
          <c:invertIfNegative val="0"/>
          <c:dLbls>
            <c:dLbl>
              <c:idx val="0"/>
              <c:layout>
                <c:manualLayout>
                  <c:x val="-2.1060000055666424E-3"/>
                  <c:y val="1.5871062992125985E-4"/>
                </c:manualLayout>
              </c:layout>
              <c:tx>
                <c:rich>
                  <a:bodyPr/>
                  <a:lstStyle/>
                  <a:p>
                    <a:r>
                      <a:rPr lang="en-US" dirty="0"/>
                      <a:t>Fındık</a:t>
                    </a:r>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1A-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Sheet1!$C$15</c:f>
              <c:numCache>
                <c:formatCode>#,##0.00</c:formatCode>
                <c:ptCount val="1"/>
                <c:pt idx="0">
                  <c:v>9</c:v>
                </c:pt>
              </c:numCache>
            </c:numRef>
          </c:xVal>
          <c:yVal>
            <c:numRef>
              <c:f>Sheet1!$B$15</c:f>
              <c:numCache>
                <c:formatCode>#,##0.00</c:formatCode>
                <c:ptCount val="1"/>
                <c:pt idx="0">
                  <c:v>7</c:v>
                </c:pt>
              </c:numCache>
            </c:numRef>
          </c:yVal>
          <c:bubbleSize>
            <c:numLit>
              <c:formatCode>General</c:formatCode>
              <c:ptCount val="1"/>
              <c:pt idx="0">
                <c:v>1</c:v>
              </c:pt>
            </c:numLit>
          </c:bubbleSize>
          <c:bubble3D val="1"/>
          <c:extLst>
            <c:ext xmlns:c16="http://schemas.microsoft.com/office/drawing/2014/chart" uri="{C3380CC4-5D6E-409C-BE32-E72D297353CC}">
              <c16:uniqueId val="{0000001B-60EA-40C3-A257-698B698F120F}"/>
            </c:ext>
          </c:extLst>
        </c:ser>
        <c:ser>
          <c:idx val="14"/>
          <c:order val="14"/>
          <c:tx>
            <c:strRef>
              <c:f>Sheet1!$A$16</c:f>
              <c:strCache>
                <c:ptCount val="1"/>
                <c:pt idx="0">
                  <c:v>Hazelnut Based Products</c:v>
                </c:pt>
              </c:strCache>
            </c:strRef>
          </c:tx>
          <c:spPr>
            <a:solidFill>
              <a:schemeClr val="tx1"/>
            </a:solidFill>
            <a:ln w="25400">
              <a:noFill/>
            </a:ln>
            <a:effectLst/>
          </c:spPr>
          <c:invertIfNegative val="0"/>
          <c:dLbls>
            <c:dLbl>
              <c:idx val="0"/>
              <c:layout>
                <c:manualLayout>
                  <c:x val="1.1283584249740552E-3"/>
                  <c:y val="1.5871062992125985E-4"/>
                </c:manualLayout>
              </c:layout>
              <c:tx>
                <c:rich>
                  <a:bodyPr/>
                  <a:lstStyle/>
                  <a:p>
                    <a:r>
                      <a:rPr lang="en-US" dirty="0"/>
                      <a:t>Fındığa Dayalı Ürünler</a:t>
                    </a:r>
                  </a:p>
                </c:rich>
              </c:tx>
              <c:dLblPos val="r"/>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1C-60EA-40C3-A257-698B698F120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Book Antiqua" panose="02040602050305030304" pitchFamily="18" charset="0"/>
                    <a:ea typeface="+mn-ea"/>
                    <a:cs typeface="+mn-cs"/>
                  </a:defRPr>
                </a:pPr>
                <a:endParaRPr lang="tr-TR"/>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Sheet1!$C$16</c:f>
              <c:numCache>
                <c:formatCode>#,##0.00</c:formatCode>
                <c:ptCount val="1"/>
                <c:pt idx="0">
                  <c:v>6.9</c:v>
                </c:pt>
              </c:numCache>
            </c:numRef>
          </c:xVal>
          <c:yVal>
            <c:numRef>
              <c:f>Sheet1!$B$16</c:f>
              <c:numCache>
                <c:formatCode>#,##0.00</c:formatCode>
                <c:ptCount val="1"/>
                <c:pt idx="0">
                  <c:v>9.4</c:v>
                </c:pt>
              </c:numCache>
            </c:numRef>
          </c:yVal>
          <c:bubbleSize>
            <c:numLit>
              <c:formatCode>General</c:formatCode>
              <c:ptCount val="1"/>
              <c:pt idx="0">
                <c:v>1</c:v>
              </c:pt>
            </c:numLit>
          </c:bubbleSize>
          <c:bubble3D val="1"/>
          <c:extLst>
            <c:ext xmlns:c16="http://schemas.microsoft.com/office/drawing/2014/chart" uri="{C3380CC4-5D6E-409C-BE32-E72D297353CC}">
              <c16:uniqueId val="{0000001D-60EA-40C3-A257-698B698F120F}"/>
            </c:ext>
          </c:extLst>
        </c:ser>
        <c:dLbls>
          <c:showLegendKey val="0"/>
          <c:showVal val="0"/>
          <c:showCatName val="0"/>
          <c:showSerName val="0"/>
          <c:showPercent val="0"/>
          <c:showBubbleSize val="0"/>
        </c:dLbls>
        <c:bubbleScale val="5"/>
        <c:showNegBubbles val="1"/>
        <c:axId val="321375599"/>
        <c:axId val="321369775"/>
      </c:bubbleChart>
      <c:valAx>
        <c:axId val="321375599"/>
        <c:scaling>
          <c:orientation val="minMax"/>
        </c:scaling>
        <c:delete val="0"/>
        <c:axPos val="b"/>
        <c:majorGridlines>
          <c:spPr>
            <a:ln w="12700" cap="flat" cmpd="sng" algn="ctr">
              <a:solidFill>
                <a:schemeClr val="tx1"/>
              </a:solidFill>
              <a:round/>
            </a:ln>
            <a:effectLst/>
          </c:spPr>
        </c:majorGridlines>
        <c:minorGridlines>
          <c:spPr>
            <a:ln w="6350" cap="flat" cmpd="sng" algn="ctr">
              <a:solidFill>
                <a:schemeClr val="bg1">
                  <a:lumMod val="75000"/>
                </a:schemeClr>
              </a:solidFill>
              <a:round/>
            </a:ln>
            <a:effectLst/>
          </c:spPr>
        </c:minorGridlines>
        <c:title>
          <c:tx>
            <c:rich>
              <a:bodyPr rot="0" spcFirstLastPara="1" vertOverflow="ellipsis" vert="horz" wrap="square" anchor="ctr" anchorCtr="1"/>
              <a:lstStyle/>
              <a:p>
                <a:pPr>
                  <a:defRPr sz="1200" b="1" i="0" u="none" strike="noStrike" kern="1200" baseline="0">
                    <a:solidFill>
                      <a:schemeClr val="tx1">
                        <a:lumMod val="65000"/>
                        <a:lumOff val="35000"/>
                      </a:schemeClr>
                    </a:solidFill>
                    <a:latin typeface="Book Antiqua" panose="02040602050305030304" pitchFamily="18" charset="0"/>
                    <a:ea typeface="+mn-ea"/>
                    <a:cs typeface="+mn-cs"/>
                  </a:defRPr>
                </a:pPr>
                <a:r>
                  <a:rPr lang="tr-TR"/>
                  <a:t>Mevcut Durum Performansı</a:t>
                </a:r>
                <a:endParaRPr lang="en-US"/>
              </a:p>
            </c:rich>
          </c:tx>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Book Antiqua" panose="02040602050305030304" pitchFamily="18" charset="0"/>
                  <a:ea typeface="+mn-ea"/>
                  <a:cs typeface="+mn-cs"/>
                </a:defRPr>
              </a:pPr>
              <a:endParaRPr lang="tr-TR"/>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Book Antiqua" panose="02040602050305030304" pitchFamily="18" charset="0"/>
                <a:ea typeface="+mn-ea"/>
                <a:cs typeface="+mn-cs"/>
              </a:defRPr>
            </a:pPr>
            <a:endParaRPr lang="tr-TR"/>
          </a:p>
        </c:txPr>
        <c:crossAx val="321369775"/>
        <c:crosses val="autoZero"/>
        <c:crossBetween val="midCat"/>
      </c:valAx>
      <c:valAx>
        <c:axId val="321369775"/>
        <c:scaling>
          <c:orientation val="minMax"/>
          <c:max val="10"/>
          <c:min val="0"/>
        </c:scaling>
        <c:delete val="0"/>
        <c:axPos val="l"/>
        <c:majorGridlines>
          <c:spPr>
            <a:ln w="12700" cap="flat" cmpd="sng" algn="ctr">
              <a:solidFill>
                <a:schemeClr val="tx2"/>
              </a:solidFill>
              <a:round/>
            </a:ln>
            <a:effectLst/>
          </c:spPr>
        </c:majorGridlines>
        <c:minorGridlines>
          <c:spPr>
            <a:ln w="6350" cap="flat" cmpd="sng" algn="ctr">
              <a:solidFill>
                <a:schemeClr val="bg1">
                  <a:lumMod val="75000"/>
                </a:schemeClr>
              </a:solidFill>
              <a:round/>
            </a:ln>
            <a:effectLst/>
          </c:spPr>
        </c:min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Book Antiqua" panose="02040602050305030304" pitchFamily="18" charset="0"/>
                    <a:ea typeface="+mn-ea"/>
                    <a:cs typeface="+mn-cs"/>
                  </a:defRPr>
                </a:pPr>
                <a:r>
                  <a:rPr lang="tr-TR"/>
                  <a:t>Kümelenme Potansiyeli</a:t>
                </a:r>
                <a:endParaRPr lang="en-US"/>
              </a:p>
            </c:rich>
          </c:tx>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Book Antiqua" panose="02040602050305030304" pitchFamily="18" charset="0"/>
                  <a:ea typeface="+mn-ea"/>
                  <a:cs typeface="+mn-cs"/>
                </a:defRPr>
              </a:pPr>
              <a:endParaRPr lang="tr-TR"/>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Book Antiqua" panose="02040602050305030304" pitchFamily="18" charset="0"/>
                <a:ea typeface="+mn-ea"/>
                <a:cs typeface="+mn-cs"/>
              </a:defRPr>
            </a:pPr>
            <a:endParaRPr lang="tr-TR"/>
          </a:p>
        </c:txPr>
        <c:crossAx val="321375599"/>
        <c:crosses val="autoZero"/>
        <c:crossBetween val="midCat"/>
      </c:valAx>
      <c:spPr>
        <a:noFill/>
        <a:ln>
          <a:noFill/>
        </a:ln>
        <a:effectLst/>
      </c:spPr>
    </c:plotArea>
    <c:plotVisOnly val="1"/>
    <c:dispBlanksAs val="gap"/>
    <c:showDLblsOverMax val="0"/>
  </c:chart>
  <c:spPr>
    <a:solidFill>
      <a:schemeClr val="bg1"/>
    </a:solidFill>
    <a:ln w="3175">
      <a:solidFill>
        <a:schemeClr val="tx1"/>
      </a:solidFill>
    </a:ln>
    <a:effectLst/>
  </c:spPr>
  <c:txPr>
    <a:bodyPr/>
    <a:lstStyle/>
    <a:p>
      <a:pPr>
        <a:defRPr sz="1200" b="1">
          <a:latin typeface="Book Antiqua" panose="02040602050305030304" pitchFamily="18" charset="0"/>
        </a:defRPr>
      </a:pPr>
      <a:endParaRPr lang="tr-T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236249533399346E-2"/>
          <c:y val="0.12546362173132103"/>
          <c:w val="0.76975655284564892"/>
          <c:h val="0.84842164501154682"/>
        </c:manualLayout>
      </c:layout>
      <c:pieChart>
        <c:varyColors val="1"/>
        <c:ser>
          <c:idx val="0"/>
          <c:order val="0"/>
          <c:tx>
            <c:strRef>
              <c:f>Sayfa1!$B$1</c:f>
              <c:strCache>
                <c:ptCount val="1"/>
                <c:pt idx="0">
                  <c:v>Sektörlere Göre Belge Adedi</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7383-436B-A449-F214631D58AC}"/>
              </c:ext>
            </c:extLst>
          </c:dPt>
          <c:dPt>
            <c:idx val="1"/>
            <c:bubble3D val="0"/>
            <c:spPr>
              <a:solidFill>
                <a:schemeClr val="accent2"/>
              </a:solidFill>
              <a:ln>
                <a:noFill/>
              </a:ln>
              <a:effectLst/>
            </c:spPr>
            <c:extLst>
              <c:ext xmlns:c16="http://schemas.microsoft.com/office/drawing/2014/chart" uri="{C3380CC4-5D6E-409C-BE32-E72D297353CC}">
                <c16:uniqueId val="{00000003-7383-436B-A449-F214631D58AC}"/>
              </c:ext>
            </c:extLst>
          </c:dPt>
          <c:dPt>
            <c:idx val="2"/>
            <c:bubble3D val="0"/>
            <c:spPr>
              <a:solidFill>
                <a:schemeClr val="bg2">
                  <a:lumMod val="75000"/>
                </a:schemeClr>
              </a:solidFill>
              <a:ln>
                <a:noFill/>
              </a:ln>
              <a:effectLst/>
            </c:spPr>
            <c:extLst>
              <c:ext xmlns:c16="http://schemas.microsoft.com/office/drawing/2014/chart" uri="{C3380CC4-5D6E-409C-BE32-E72D297353CC}">
                <c16:uniqueId val="{00000005-7383-436B-A449-F214631D58A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7383-436B-A449-F214631D58AC}"/>
              </c:ext>
            </c:extLst>
          </c:dPt>
          <c:dPt>
            <c:idx val="4"/>
            <c:bubble3D val="0"/>
            <c:spPr>
              <a:solidFill>
                <a:srgbClr val="C00000"/>
              </a:solidFill>
              <a:ln>
                <a:noFill/>
              </a:ln>
              <a:effectLst/>
            </c:spPr>
            <c:extLst>
              <c:ext xmlns:c16="http://schemas.microsoft.com/office/drawing/2014/chart" uri="{C3380CC4-5D6E-409C-BE32-E72D297353CC}">
                <c16:uniqueId val="{00000009-7383-436B-A449-F214631D58AC}"/>
              </c:ext>
            </c:extLst>
          </c:dPt>
          <c:dLbls>
            <c:dLbl>
              <c:idx val="0"/>
              <c:layout>
                <c:manualLayout>
                  <c:x val="-0.2437442443767843"/>
                  <c:y val="8.9567927873288392E-2"/>
                </c:manualLayout>
              </c:layout>
              <c:numFmt formatCode="%\ 0.00" sourceLinked="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Trebuchet MS" panose="020B0603020202020204" pitchFamily="34" charset="0"/>
                      <a:ea typeface="+mn-ea"/>
                      <a:cs typeface="Times New Roman" panose="02020603050405020304" pitchFamily="18" charset="0"/>
                    </a:defRPr>
                  </a:pPr>
                  <a:endParaRPr lang="tr-TR"/>
                </a:p>
              </c:txPr>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1-7383-436B-A449-F214631D58AC}"/>
                </c:ext>
              </c:extLst>
            </c:dLbl>
            <c:dLbl>
              <c:idx val="1"/>
              <c:layout>
                <c:manualLayout>
                  <c:x val="0.13842331704320554"/>
                  <c:y val="-0.18170968532039469"/>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3-7383-436B-A449-F214631D58AC}"/>
                </c:ext>
              </c:extLst>
            </c:dLbl>
            <c:dLbl>
              <c:idx val="2"/>
              <c:layout>
                <c:manualLayout>
                  <c:x val="9.6845925091514573E-2"/>
                  <c:y val="0.1579600060649887"/>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5-7383-436B-A449-F214631D58AC}"/>
                </c:ext>
              </c:extLst>
            </c:dLbl>
            <c:numFmt formatCode="%\ 0.00" sourceLinked="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Trebuchet MS" panose="020B0603020202020204" pitchFamily="34" charset="0"/>
                    <a:ea typeface="+mn-ea"/>
                    <a:cs typeface="Times New Roman" panose="02020603050405020304" pitchFamily="18" charset="0"/>
                  </a:defRPr>
                </a:pPr>
                <a:endParaRPr lang="tr-TR"/>
              </a:p>
            </c:txPr>
            <c:dLblPos val="bestFit"/>
            <c:showLegendKey val="0"/>
            <c:showVal val="1"/>
            <c:showCatName val="0"/>
            <c:showSerName val="0"/>
            <c:showPercent val="1"/>
            <c:showBubbleSize val="0"/>
            <c:separator>
</c:separator>
            <c:showLeaderLines val="1"/>
            <c:leaderLines>
              <c:spPr>
                <a:ln w="6350" cap="flat" cmpd="sng" algn="ctr">
                  <a:solidFill>
                    <a:schemeClr val="dk1"/>
                  </a:solidFill>
                  <a:prstDash val="solid"/>
                  <a:miter lim="800000"/>
                </a:ln>
                <a:effectLst/>
              </c:spPr>
            </c:leaderLines>
            <c:extLst>
              <c:ext xmlns:c15="http://schemas.microsoft.com/office/drawing/2012/chart" uri="{CE6537A1-D6FC-4f65-9D91-7224C49458BB}">
                <c15:layout/>
              </c:ext>
            </c:extLst>
          </c:dLbls>
          <c:cat>
            <c:strRef>
              <c:f>Sayfa1!$A$2:$A$6</c:f>
              <c:strCache>
                <c:ptCount val="5"/>
                <c:pt idx="0">
                  <c:v>İmalat</c:v>
                </c:pt>
                <c:pt idx="1">
                  <c:v>Hizmet</c:v>
                </c:pt>
                <c:pt idx="2">
                  <c:v>Enerji</c:v>
                </c:pt>
                <c:pt idx="3">
                  <c:v>Maden</c:v>
                </c:pt>
                <c:pt idx="4">
                  <c:v>Tarım</c:v>
                </c:pt>
              </c:strCache>
            </c:strRef>
          </c:cat>
          <c:val>
            <c:numRef>
              <c:f>Sayfa1!$B$2:$B$6</c:f>
              <c:numCache>
                <c:formatCode>General</c:formatCode>
                <c:ptCount val="5"/>
                <c:pt idx="0">
                  <c:v>214</c:v>
                </c:pt>
                <c:pt idx="1">
                  <c:v>167</c:v>
                </c:pt>
                <c:pt idx="2">
                  <c:v>80</c:v>
                </c:pt>
                <c:pt idx="3">
                  <c:v>9</c:v>
                </c:pt>
                <c:pt idx="4">
                  <c:v>7</c:v>
                </c:pt>
              </c:numCache>
            </c:numRef>
          </c:val>
          <c:extLst>
            <c:ext xmlns:c16="http://schemas.microsoft.com/office/drawing/2014/chart" uri="{C3380CC4-5D6E-409C-BE32-E72D297353CC}">
              <c16:uniqueId val="{0000000A-7383-436B-A449-F214631D58AC}"/>
            </c:ext>
          </c:extLst>
        </c:ser>
        <c:ser>
          <c:idx val="1"/>
          <c:order val="1"/>
          <c:tx>
            <c:strRef>
              <c:f>Sayfa1!$C$1</c:f>
              <c:strCache>
                <c:ptCount val="1"/>
                <c:pt idx="0">
                  <c:v>Toplam %</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C-7383-436B-A449-F214631D58A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E-7383-436B-A449-F214631D58A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10-7383-436B-A449-F214631D58A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12-7383-436B-A449-F214631D58AC}"/>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14-7383-436B-A449-F214631D58AC}"/>
              </c:ext>
            </c:extLst>
          </c:dPt>
          <c:dLbls>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Trebuchet MS" panose="020B0603020202020204" pitchFamily="34" charset="0"/>
                    <a:ea typeface="+mn-ea"/>
                    <a:cs typeface="Times New Roman" panose="02020603050405020304" pitchFamily="18" charset="0"/>
                  </a:defRPr>
                </a:pPr>
                <a:endParaRPr lang="tr-TR"/>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Sayfa1!$A$2:$A$6</c:f>
              <c:strCache>
                <c:ptCount val="5"/>
                <c:pt idx="0">
                  <c:v>İmalat</c:v>
                </c:pt>
                <c:pt idx="1">
                  <c:v>Hizmet</c:v>
                </c:pt>
                <c:pt idx="2">
                  <c:v>Enerji</c:v>
                </c:pt>
                <c:pt idx="3">
                  <c:v>Maden</c:v>
                </c:pt>
                <c:pt idx="4">
                  <c:v>Tarım</c:v>
                </c:pt>
              </c:strCache>
            </c:strRef>
          </c:cat>
          <c:val>
            <c:numRef>
              <c:f>Sayfa1!$C$2:$C$6</c:f>
              <c:numCache>
                <c:formatCode>0.00%</c:formatCode>
                <c:ptCount val="5"/>
                <c:pt idx="0">
                  <c:v>0.44863731656184486</c:v>
                </c:pt>
                <c:pt idx="1">
                  <c:v>0.35010482180293501</c:v>
                </c:pt>
                <c:pt idx="2">
                  <c:v>0.16771488469601678</c:v>
                </c:pt>
                <c:pt idx="3">
                  <c:v>1.8867924528301886E-2</c:v>
                </c:pt>
                <c:pt idx="4">
                  <c:v>1.4675052410901468E-2</c:v>
                </c:pt>
              </c:numCache>
            </c:numRef>
          </c:val>
          <c:extLst>
            <c:ext xmlns:c16="http://schemas.microsoft.com/office/drawing/2014/chart" uri="{C3380CC4-5D6E-409C-BE32-E72D297353CC}">
              <c16:uniqueId val="{00000015-7383-436B-A449-F214631D58AC}"/>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79291396637935629"/>
          <c:y val="8.3437332338053144E-2"/>
          <c:w val="0.19700666587477933"/>
          <c:h val="0.859047330238634"/>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Trebuchet MS" panose="020B0603020202020204" pitchFamily="34" charset="0"/>
              <a:ea typeface="+mn-ea"/>
              <a:cs typeface="Times New Roman" panose="02020603050405020304" pitchFamily="18" charset="0"/>
            </a:defRPr>
          </a:pPr>
          <a:endParaRPr lang="tr-TR"/>
        </a:p>
      </c:txPr>
    </c:legend>
    <c:plotVisOnly val="1"/>
    <c:dispBlanksAs val="gap"/>
    <c:showDLblsOverMax val="0"/>
  </c:chart>
  <c:spPr>
    <a:solidFill>
      <a:schemeClr val="accent5">
        <a:lumMod val="20000"/>
        <a:lumOff val="80000"/>
      </a:schemeClr>
    </a:solidFill>
    <a:ln w="12700" cap="flat" cmpd="sng" algn="ctr">
      <a:solidFill>
        <a:schemeClr val="tx1"/>
      </a:solidFill>
      <a:round/>
    </a:ln>
    <a:effectLst/>
  </c:spPr>
  <c:txPr>
    <a:bodyPr/>
    <a:lstStyle/>
    <a:p>
      <a:pPr>
        <a:defRPr sz="1200" b="1">
          <a:latin typeface="Trebuchet MS" panose="020B0603020202020204" pitchFamily="34" charset="0"/>
          <a:cs typeface="Times New Roman" panose="02020603050405020304" pitchFamily="18" charset="0"/>
        </a:defRPr>
      </a:pPr>
      <a:endParaRPr lang="tr-T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882275132275132E-2"/>
          <c:y val="0.13001906972404301"/>
          <c:w val="0.76684947089947086"/>
          <c:h val="0.84521769810352465"/>
        </c:manualLayout>
      </c:layout>
      <c:pieChart>
        <c:varyColors val="1"/>
        <c:ser>
          <c:idx val="0"/>
          <c:order val="0"/>
          <c:tx>
            <c:strRef>
              <c:f>Sayfa1!$B$1</c:f>
              <c:strCache>
                <c:ptCount val="1"/>
                <c:pt idx="0">
                  <c:v>Sektörlere Göre Yatırım Tutarı</c:v>
                </c:pt>
              </c:strCache>
            </c:strRef>
          </c:tx>
          <c:dPt>
            <c:idx val="0"/>
            <c:bubble3D val="0"/>
            <c:spPr>
              <a:solidFill>
                <a:schemeClr val="bg2">
                  <a:lumMod val="75000"/>
                </a:schemeClr>
              </a:solidFill>
              <a:ln>
                <a:noFill/>
              </a:ln>
              <a:effectLst/>
            </c:spPr>
            <c:extLst>
              <c:ext xmlns:c16="http://schemas.microsoft.com/office/drawing/2014/chart" uri="{C3380CC4-5D6E-409C-BE32-E72D297353CC}">
                <c16:uniqueId val="{00000001-925D-4EC7-8FC7-E54B4B032371}"/>
              </c:ext>
            </c:extLst>
          </c:dPt>
          <c:dPt>
            <c:idx val="1"/>
            <c:bubble3D val="0"/>
            <c:spPr>
              <a:solidFill>
                <a:schemeClr val="accent1"/>
              </a:solidFill>
              <a:ln>
                <a:noFill/>
              </a:ln>
              <a:effectLst/>
            </c:spPr>
            <c:extLst>
              <c:ext xmlns:c16="http://schemas.microsoft.com/office/drawing/2014/chart" uri="{C3380CC4-5D6E-409C-BE32-E72D297353CC}">
                <c16:uniqueId val="{00000003-925D-4EC7-8FC7-E54B4B032371}"/>
              </c:ext>
            </c:extLst>
          </c:dPt>
          <c:dPt>
            <c:idx val="2"/>
            <c:bubble3D val="0"/>
            <c:spPr>
              <a:solidFill>
                <a:schemeClr val="accent2"/>
              </a:solidFill>
              <a:ln>
                <a:noFill/>
              </a:ln>
              <a:effectLst/>
            </c:spPr>
            <c:extLst>
              <c:ext xmlns:c16="http://schemas.microsoft.com/office/drawing/2014/chart" uri="{C3380CC4-5D6E-409C-BE32-E72D297353CC}">
                <c16:uniqueId val="{00000005-925D-4EC7-8FC7-E54B4B032371}"/>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925D-4EC7-8FC7-E54B4B032371}"/>
              </c:ext>
            </c:extLst>
          </c:dPt>
          <c:dPt>
            <c:idx val="4"/>
            <c:bubble3D val="0"/>
            <c:spPr>
              <a:solidFill>
                <a:srgbClr val="C00000"/>
              </a:solidFill>
              <a:ln>
                <a:noFill/>
              </a:ln>
              <a:effectLst/>
            </c:spPr>
            <c:extLst>
              <c:ext xmlns:c16="http://schemas.microsoft.com/office/drawing/2014/chart" uri="{C3380CC4-5D6E-409C-BE32-E72D297353CC}">
                <c16:uniqueId val="{00000009-925D-4EC7-8FC7-E54B4B032371}"/>
              </c:ext>
            </c:extLst>
          </c:dPt>
          <c:dLbls>
            <c:dLbl>
              <c:idx val="0"/>
              <c:layout>
                <c:manualLayout>
                  <c:x val="-0.29230158730158728"/>
                  <c:y val="8.2660838834589093E-2"/>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manualLayout>
                      <c:w val="0.23672010582010583"/>
                      <c:h val="0.21831334997317409"/>
                    </c:manualLayout>
                  </c15:layout>
                </c:ext>
                <c:ext xmlns:c16="http://schemas.microsoft.com/office/drawing/2014/chart" uri="{C3380CC4-5D6E-409C-BE32-E72D297353CC}">
                  <c16:uniqueId val="{00000001-925D-4EC7-8FC7-E54B4B032371}"/>
                </c:ext>
              </c:extLst>
            </c:dLbl>
            <c:dLbl>
              <c:idx val="1"/>
              <c:layout>
                <c:manualLayout>
                  <c:x val="0.1643776455026455"/>
                  <c:y val="-0.20902429494506519"/>
                </c:manualLayout>
              </c:layout>
              <c:numFmt formatCode="%\ 0.00" sourceLinked="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Trebuchet MS" panose="020B0603020202020204" pitchFamily="34" charset="0"/>
                      <a:ea typeface="+mn-ea"/>
                      <a:cs typeface="Times New Roman" panose="02020603050405020304" pitchFamily="18" charset="0"/>
                    </a:defRPr>
                  </a:pPr>
                  <a:endParaRPr lang="tr-TR"/>
                </a:p>
              </c:txPr>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3-925D-4EC7-8FC7-E54B4B032371}"/>
                </c:ext>
              </c:extLst>
            </c:dLbl>
            <c:dLbl>
              <c:idx val="2"/>
              <c:layout>
                <c:manualLayout>
                  <c:x val="0.10054179894179893"/>
                  <c:y val="0.15354014555972847"/>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5-925D-4EC7-8FC7-E54B4B032371}"/>
                </c:ext>
              </c:extLst>
            </c:dLbl>
            <c:dLbl>
              <c:idx val="3"/>
              <c:layout>
                <c:manualLayout>
                  <c:x val="-3.2429497354497357E-2"/>
                  <c:y val="1.0472019407963797E-2"/>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7-925D-4EC7-8FC7-E54B4B032371}"/>
                </c:ext>
              </c:extLst>
            </c:dLbl>
            <c:dLbl>
              <c:idx val="4"/>
              <c:layout>
                <c:manualLayout>
                  <c:x val="0.11038544973544974"/>
                  <c:y val="8.3320697940236534E-3"/>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9-925D-4EC7-8FC7-E54B4B032371}"/>
                </c:ext>
              </c:extLst>
            </c:dLbl>
            <c:numFmt formatCode="%\ 0.00" sourceLinked="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Trebuchet MS" panose="020B0603020202020204" pitchFamily="34" charset="0"/>
                    <a:ea typeface="+mn-ea"/>
                    <a:cs typeface="Times New Roman" panose="02020603050405020304" pitchFamily="18" charset="0"/>
                  </a:defRPr>
                </a:pPr>
                <a:endParaRPr lang="tr-TR"/>
              </a:p>
            </c:txPr>
            <c:dLblPos val="bestFit"/>
            <c:showLegendKey val="0"/>
            <c:showVal val="1"/>
            <c:showCatName val="0"/>
            <c:showSerName val="0"/>
            <c:showPercent val="1"/>
            <c:showBubbleSize val="0"/>
            <c:separator>
</c:separator>
            <c:showLeaderLines val="1"/>
            <c:leaderLines>
              <c:spPr>
                <a:ln w="6350" cap="flat" cmpd="sng" algn="ctr">
                  <a:solidFill>
                    <a:schemeClr val="dk1"/>
                  </a:solidFill>
                  <a:prstDash val="solid"/>
                  <a:miter lim="800000"/>
                </a:ln>
                <a:effectLst/>
              </c:spPr>
            </c:leaderLines>
            <c:extLst>
              <c:ext xmlns:c15="http://schemas.microsoft.com/office/drawing/2012/chart" uri="{CE6537A1-D6FC-4f65-9D91-7224C49458BB}"/>
            </c:extLst>
          </c:dLbls>
          <c:cat>
            <c:strRef>
              <c:f>Sayfa1!$A$2:$A$6</c:f>
              <c:strCache>
                <c:ptCount val="5"/>
                <c:pt idx="0">
                  <c:v>Enerji</c:v>
                </c:pt>
                <c:pt idx="1">
                  <c:v>İmalat</c:v>
                </c:pt>
                <c:pt idx="2">
                  <c:v>Hizmet</c:v>
                </c:pt>
                <c:pt idx="3">
                  <c:v>Tarım</c:v>
                </c:pt>
                <c:pt idx="4">
                  <c:v>Maden</c:v>
                </c:pt>
              </c:strCache>
            </c:strRef>
          </c:cat>
          <c:val>
            <c:numRef>
              <c:f>Sayfa1!$B$2:$B$6</c:f>
              <c:numCache>
                <c:formatCode>#,##0.000\ "TL"</c:formatCode>
                <c:ptCount val="5"/>
                <c:pt idx="0">
                  <c:v>10.134</c:v>
                </c:pt>
                <c:pt idx="1">
                  <c:v>8.3569999999999993</c:v>
                </c:pt>
                <c:pt idx="2">
                  <c:v>4.4020000000000001</c:v>
                </c:pt>
                <c:pt idx="3">
                  <c:v>0.73599999999999999</c:v>
                </c:pt>
                <c:pt idx="4">
                  <c:v>0.52600000000000002</c:v>
                </c:pt>
              </c:numCache>
            </c:numRef>
          </c:val>
          <c:extLst>
            <c:ext xmlns:c16="http://schemas.microsoft.com/office/drawing/2014/chart" uri="{C3380CC4-5D6E-409C-BE32-E72D297353CC}">
              <c16:uniqueId val="{0000000A-925D-4EC7-8FC7-E54B4B032371}"/>
            </c:ext>
          </c:extLst>
        </c:ser>
        <c:ser>
          <c:idx val="1"/>
          <c:order val="1"/>
          <c:tx>
            <c:strRef>
              <c:f>Sayfa1!$C$1</c:f>
              <c:strCache>
                <c:ptCount val="1"/>
                <c:pt idx="0">
                  <c:v>Sütun1</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C-925D-4EC7-8FC7-E54B4B032371}"/>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E-925D-4EC7-8FC7-E54B4B032371}"/>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10-925D-4EC7-8FC7-E54B4B032371}"/>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12-925D-4EC7-8FC7-E54B4B032371}"/>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14-925D-4EC7-8FC7-E54B4B032371}"/>
              </c:ext>
            </c:extLst>
          </c:dPt>
          <c:dLbls>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Trebuchet MS" panose="020B0603020202020204" pitchFamily="34" charset="0"/>
                    <a:ea typeface="+mn-ea"/>
                    <a:cs typeface="Times New Roman" panose="02020603050405020304" pitchFamily="18" charset="0"/>
                  </a:defRPr>
                </a:pPr>
                <a:endParaRPr lang="tr-TR"/>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Sayfa1!$A$2:$A$6</c:f>
              <c:strCache>
                <c:ptCount val="5"/>
                <c:pt idx="0">
                  <c:v>Enerji</c:v>
                </c:pt>
                <c:pt idx="1">
                  <c:v>İmalat</c:v>
                </c:pt>
                <c:pt idx="2">
                  <c:v>Hizmet</c:v>
                </c:pt>
                <c:pt idx="3">
                  <c:v>Tarım</c:v>
                </c:pt>
                <c:pt idx="4">
                  <c:v>Maden</c:v>
                </c:pt>
              </c:strCache>
            </c:strRef>
          </c:cat>
          <c:val>
            <c:numRef>
              <c:f>Sayfa1!$C$2:$C$6</c:f>
              <c:numCache>
                <c:formatCode>0.00%</c:formatCode>
                <c:ptCount val="5"/>
                <c:pt idx="0">
                  <c:v>0.41954046781204718</c:v>
                </c:pt>
                <c:pt idx="1">
                  <c:v>0.34597391844338643</c:v>
                </c:pt>
                <c:pt idx="2">
                  <c:v>0.18223970192506728</c:v>
                </c:pt>
                <c:pt idx="3">
                  <c:v>3.0469882012005792E-2</c:v>
                </c:pt>
                <c:pt idx="4">
                  <c:v>2.1776029807493272E-2</c:v>
                </c:pt>
              </c:numCache>
            </c:numRef>
          </c:val>
          <c:extLst>
            <c:ext xmlns:c16="http://schemas.microsoft.com/office/drawing/2014/chart" uri="{C3380CC4-5D6E-409C-BE32-E72D297353CC}">
              <c16:uniqueId val="{00000015-925D-4EC7-8FC7-E54B4B032371}"/>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78283465608465608"/>
          <c:y val="3.529648463924983E-2"/>
          <c:w val="0.19700661375661377"/>
          <c:h val="0.93311017285217746"/>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Trebuchet MS" panose="020B0603020202020204" pitchFamily="34" charset="0"/>
              <a:ea typeface="+mn-ea"/>
              <a:cs typeface="Times New Roman" panose="02020603050405020304" pitchFamily="18" charset="0"/>
            </a:defRPr>
          </a:pPr>
          <a:endParaRPr lang="tr-TR"/>
        </a:p>
      </c:txPr>
    </c:legend>
    <c:plotVisOnly val="1"/>
    <c:dispBlanksAs val="gap"/>
    <c:showDLblsOverMax val="0"/>
  </c:chart>
  <c:spPr>
    <a:solidFill>
      <a:schemeClr val="accent5">
        <a:lumMod val="20000"/>
        <a:lumOff val="80000"/>
      </a:schemeClr>
    </a:solidFill>
    <a:ln w="12700" cap="flat" cmpd="sng" algn="ctr">
      <a:solidFill>
        <a:schemeClr val="tx1"/>
      </a:solidFill>
      <a:round/>
    </a:ln>
    <a:effectLst/>
  </c:spPr>
  <c:txPr>
    <a:bodyPr/>
    <a:lstStyle/>
    <a:p>
      <a:pPr>
        <a:defRPr sz="1200" b="1">
          <a:latin typeface="Trebuchet MS" panose="020B0603020202020204" pitchFamily="34" charset="0"/>
          <a:cs typeface="Times New Roman" panose="02020603050405020304" pitchFamily="18" charset="0"/>
        </a:defRPr>
      </a:pPr>
      <a:endParaRPr lang="tr-TR"/>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658020801657319E-2"/>
          <c:y val="0.15864246319790318"/>
          <c:w val="0.73622524472626227"/>
          <c:h val="0.71336905543706308"/>
        </c:manualLayout>
      </c:layout>
      <c:pieChart>
        <c:varyColors val="1"/>
        <c:ser>
          <c:idx val="0"/>
          <c:order val="0"/>
          <c:tx>
            <c:strRef>
              <c:f>Sayfa1!$B$1</c:f>
              <c:strCache>
                <c:ptCount val="1"/>
                <c:pt idx="0">
                  <c:v>Sektörlere Göre İstihdam</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1BCE-4AA3-9ADE-B5132DE1AC0C}"/>
              </c:ext>
            </c:extLst>
          </c:dPt>
          <c:dPt>
            <c:idx val="1"/>
            <c:bubble3D val="0"/>
            <c:spPr>
              <a:solidFill>
                <a:schemeClr val="accent2"/>
              </a:solidFill>
              <a:ln>
                <a:noFill/>
              </a:ln>
              <a:effectLst/>
            </c:spPr>
            <c:extLst>
              <c:ext xmlns:c16="http://schemas.microsoft.com/office/drawing/2014/chart" uri="{C3380CC4-5D6E-409C-BE32-E72D297353CC}">
                <c16:uniqueId val="{00000003-1BCE-4AA3-9ADE-B5132DE1AC0C}"/>
              </c:ext>
            </c:extLst>
          </c:dPt>
          <c:dPt>
            <c:idx val="2"/>
            <c:bubble3D val="0"/>
            <c:spPr>
              <a:solidFill>
                <a:schemeClr val="bg2">
                  <a:lumMod val="75000"/>
                </a:schemeClr>
              </a:solidFill>
              <a:ln>
                <a:noFill/>
              </a:ln>
              <a:effectLst/>
            </c:spPr>
            <c:extLst>
              <c:ext xmlns:c16="http://schemas.microsoft.com/office/drawing/2014/chart" uri="{C3380CC4-5D6E-409C-BE32-E72D297353CC}">
                <c16:uniqueId val="{00000005-1BCE-4AA3-9ADE-B5132DE1AC0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7-1BCE-4AA3-9ADE-B5132DE1AC0C}"/>
              </c:ext>
            </c:extLst>
          </c:dPt>
          <c:dPt>
            <c:idx val="4"/>
            <c:bubble3D val="0"/>
            <c:spPr>
              <a:solidFill>
                <a:srgbClr val="C00000"/>
              </a:solidFill>
              <a:ln>
                <a:noFill/>
              </a:ln>
              <a:effectLst/>
            </c:spPr>
            <c:extLst>
              <c:ext xmlns:c16="http://schemas.microsoft.com/office/drawing/2014/chart" uri="{C3380CC4-5D6E-409C-BE32-E72D297353CC}">
                <c16:uniqueId val="{00000009-1BCE-4AA3-9ADE-B5132DE1AC0C}"/>
              </c:ext>
            </c:extLst>
          </c:dPt>
          <c:dLbls>
            <c:dLbl>
              <c:idx val="0"/>
              <c:layout>
                <c:manualLayout>
                  <c:x val="-0.13277025750462881"/>
                  <c:y val="-0.34842505041582156"/>
                </c:manualLayout>
              </c:layout>
              <c:numFmt formatCode="%\ 0.00" sourceLinked="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Trebuchet MS" panose="020B0603020202020204" pitchFamily="34" charset="0"/>
                      <a:ea typeface="+mn-ea"/>
                      <a:cs typeface="Times New Roman" panose="02020603050405020304" pitchFamily="18" charset="0"/>
                    </a:defRPr>
                  </a:pPr>
                  <a:endParaRPr lang="tr-TR"/>
                </a:p>
              </c:txPr>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1-1BCE-4AA3-9ADE-B5132DE1AC0C}"/>
                </c:ext>
              </c:extLst>
            </c:dLbl>
            <c:dLbl>
              <c:idx val="3"/>
              <c:layout>
                <c:manualLayout>
                  <c:x val="1.973314476170944E-2"/>
                  <c:y val="-1.3181630624923722E-2"/>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7-1BCE-4AA3-9ADE-B5132DE1AC0C}"/>
                </c:ext>
              </c:extLst>
            </c:dLbl>
            <c:dLbl>
              <c:idx val="4"/>
              <c:layout>
                <c:manualLayout>
                  <c:x val="0.14640781252717763"/>
                  <c:y val="1.1017382561646782E-2"/>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9-1BCE-4AA3-9ADE-B5132DE1AC0C}"/>
                </c:ext>
              </c:extLst>
            </c:dLbl>
            <c:numFmt formatCode="%\ 0.00" sourceLinked="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Trebuchet MS" panose="020B0603020202020204" pitchFamily="34" charset="0"/>
                    <a:ea typeface="+mn-ea"/>
                    <a:cs typeface="Times New Roman" panose="02020603050405020304" pitchFamily="18" charset="0"/>
                  </a:defRPr>
                </a:pPr>
                <a:endParaRPr lang="tr-TR"/>
              </a:p>
            </c:txPr>
            <c:dLblPos val="bestFit"/>
            <c:showLegendKey val="0"/>
            <c:showVal val="1"/>
            <c:showCatName val="0"/>
            <c:showSerName val="0"/>
            <c:showPercent val="1"/>
            <c:showBubbleSize val="0"/>
            <c:separator>
</c:separator>
            <c:showLeaderLines val="1"/>
            <c:leaderLines>
              <c:spPr>
                <a:ln w="6350" cap="flat" cmpd="sng" algn="ctr">
                  <a:solidFill>
                    <a:schemeClr val="dk1"/>
                  </a:solidFill>
                  <a:prstDash val="solid"/>
                  <a:miter lim="800000"/>
                </a:ln>
                <a:effectLst/>
              </c:spPr>
            </c:leaderLines>
            <c:extLst>
              <c:ext xmlns:c15="http://schemas.microsoft.com/office/drawing/2012/chart" uri="{CE6537A1-D6FC-4f65-9D91-7224C49458BB}">
                <c15:layout/>
              </c:ext>
            </c:extLst>
          </c:dLbls>
          <c:cat>
            <c:strRef>
              <c:f>Sayfa1!$A$2:$A$6</c:f>
              <c:strCache>
                <c:ptCount val="5"/>
                <c:pt idx="0">
                  <c:v>İmalat</c:v>
                </c:pt>
                <c:pt idx="1">
                  <c:v>Hizmet</c:v>
                </c:pt>
                <c:pt idx="2">
                  <c:v>Enerji</c:v>
                </c:pt>
                <c:pt idx="3">
                  <c:v>Maden</c:v>
                </c:pt>
                <c:pt idx="4">
                  <c:v>Tarım</c:v>
                </c:pt>
              </c:strCache>
            </c:strRef>
          </c:cat>
          <c:val>
            <c:numRef>
              <c:f>Sayfa1!$B$2:$B$6</c:f>
              <c:numCache>
                <c:formatCode>#,##0</c:formatCode>
                <c:ptCount val="5"/>
                <c:pt idx="0">
                  <c:v>12442</c:v>
                </c:pt>
                <c:pt idx="1">
                  <c:v>2052</c:v>
                </c:pt>
                <c:pt idx="2">
                  <c:v>834</c:v>
                </c:pt>
                <c:pt idx="3">
                  <c:v>216</c:v>
                </c:pt>
                <c:pt idx="4">
                  <c:v>87</c:v>
                </c:pt>
              </c:numCache>
            </c:numRef>
          </c:val>
          <c:extLst>
            <c:ext xmlns:c16="http://schemas.microsoft.com/office/drawing/2014/chart" uri="{C3380CC4-5D6E-409C-BE32-E72D297353CC}">
              <c16:uniqueId val="{0000000A-1BCE-4AA3-9ADE-B5132DE1AC0C}"/>
            </c:ext>
          </c:extLst>
        </c:ser>
        <c:ser>
          <c:idx val="1"/>
          <c:order val="1"/>
          <c:tx>
            <c:strRef>
              <c:f>Sayfa1!$C$1</c:f>
              <c:strCache>
                <c:ptCount val="1"/>
                <c:pt idx="0">
                  <c:v>Toplam %</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C-1BCE-4AA3-9ADE-B5132DE1AC0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E-1BCE-4AA3-9ADE-B5132DE1AC0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10-1BCE-4AA3-9ADE-B5132DE1AC0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12-1BCE-4AA3-9ADE-B5132DE1AC0C}"/>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14-1BCE-4AA3-9ADE-B5132DE1AC0C}"/>
              </c:ext>
            </c:extLst>
          </c:dPt>
          <c:dLbls>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Trebuchet MS" panose="020B0603020202020204" pitchFamily="34" charset="0"/>
                    <a:ea typeface="+mn-ea"/>
                    <a:cs typeface="Times New Roman" panose="02020603050405020304" pitchFamily="18" charset="0"/>
                  </a:defRPr>
                </a:pPr>
                <a:endParaRPr lang="tr-TR"/>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Sayfa1!$A$2:$A$6</c:f>
              <c:strCache>
                <c:ptCount val="5"/>
                <c:pt idx="0">
                  <c:v>İmalat</c:v>
                </c:pt>
                <c:pt idx="1">
                  <c:v>Hizmet</c:v>
                </c:pt>
                <c:pt idx="2">
                  <c:v>Enerji</c:v>
                </c:pt>
                <c:pt idx="3">
                  <c:v>Maden</c:v>
                </c:pt>
                <c:pt idx="4">
                  <c:v>Tarım</c:v>
                </c:pt>
              </c:strCache>
            </c:strRef>
          </c:cat>
          <c:val>
            <c:numRef>
              <c:f>Sayfa1!$C$2:$C$6</c:f>
              <c:numCache>
                <c:formatCode>0.00%</c:formatCode>
                <c:ptCount val="5"/>
                <c:pt idx="0">
                  <c:v>0.79598234278037239</c:v>
                </c:pt>
                <c:pt idx="1">
                  <c:v>0.13127758940566822</c:v>
                </c:pt>
                <c:pt idx="2">
                  <c:v>5.3355511483590301E-2</c:v>
                </c:pt>
                <c:pt idx="3">
                  <c:v>1.3818693621649286E-2</c:v>
                </c:pt>
                <c:pt idx="4">
                  <c:v>5.5658627087198514E-3</c:v>
                </c:pt>
              </c:numCache>
            </c:numRef>
          </c:val>
          <c:extLst>
            <c:ext xmlns:c16="http://schemas.microsoft.com/office/drawing/2014/chart" uri="{C3380CC4-5D6E-409C-BE32-E72D297353CC}">
              <c16:uniqueId val="{00000015-1BCE-4AA3-9ADE-B5132DE1AC0C}"/>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76905823948236374"/>
          <c:y val="4.7969128663501261E-2"/>
          <c:w val="0.20809004654912128"/>
          <c:h val="0.90406174267299744"/>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Trebuchet MS" panose="020B0603020202020204" pitchFamily="34" charset="0"/>
              <a:ea typeface="+mn-ea"/>
              <a:cs typeface="Times New Roman" panose="02020603050405020304" pitchFamily="18" charset="0"/>
            </a:defRPr>
          </a:pPr>
          <a:endParaRPr lang="tr-TR"/>
        </a:p>
      </c:txPr>
    </c:legend>
    <c:plotVisOnly val="1"/>
    <c:dispBlanksAs val="gap"/>
    <c:showDLblsOverMax val="0"/>
  </c:chart>
  <c:spPr>
    <a:solidFill>
      <a:schemeClr val="accent5">
        <a:lumMod val="20000"/>
        <a:lumOff val="80000"/>
      </a:schemeClr>
    </a:solidFill>
    <a:ln w="12700" cap="flat" cmpd="sng" algn="ctr">
      <a:solidFill>
        <a:schemeClr val="tx1"/>
      </a:solidFill>
      <a:round/>
    </a:ln>
    <a:effectLst/>
  </c:spPr>
  <c:txPr>
    <a:bodyPr/>
    <a:lstStyle/>
    <a:p>
      <a:pPr>
        <a:defRPr sz="1200" b="1">
          <a:latin typeface="Trebuchet MS" panose="020B0603020202020204" pitchFamily="34" charset="0"/>
          <a:cs typeface="Times New Roman" panose="02020603050405020304" pitchFamily="18" charset="0"/>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tr-TR" dirty="0"/>
              <a:t>USD</a:t>
            </a:r>
          </a:p>
        </c:rich>
      </c:tx>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title>
    <c:autoTitleDeleted val="0"/>
    <c:plotArea>
      <c:layout/>
      <c:barChart>
        <c:barDir val="col"/>
        <c:grouping val="clustered"/>
        <c:varyColors val="0"/>
        <c:ser>
          <c:idx val="0"/>
          <c:order val="0"/>
          <c:tx>
            <c:strRef>
              <c:f>Sayfa1!$B$10</c:f>
              <c:strCache>
                <c:ptCount val="1"/>
                <c:pt idx="0">
                  <c:v>2022</c:v>
                </c:pt>
              </c:strCache>
            </c:strRef>
          </c:tx>
          <c:spPr>
            <a:solidFill>
              <a:srgbClr val="FFC0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90E2-41FF-83C6-A5E56D0D8A0F}"/>
              </c:ext>
            </c:extLst>
          </c:dPt>
          <c:dPt>
            <c:idx val="4"/>
            <c:invertIfNegative val="0"/>
            <c:bubble3D val="0"/>
            <c:spPr>
              <a:solidFill>
                <a:srgbClr val="FFC000"/>
              </a:solidFill>
              <a:ln>
                <a:noFill/>
              </a:ln>
              <a:effectLst/>
            </c:spPr>
            <c:extLst>
              <c:ext xmlns:c16="http://schemas.microsoft.com/office/drawing/2014/chart" uri="{C3380CC4-5D6E-409C-BE32-E72D297353CC}">
                <c16:uniqueId val="{00000003-90E2-41FF-83C6-A5E56D0D8A0F}"/>
              </c:ext>
            </c:extLst>
          </c:dPt>
          <c:dLbls>
            <c:dLbl>
              <c:idx val="4"/>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tr-TR"/>
                </a:p>
              </c:txPr>
              <c:dLblPos val="inEnd"/>
              <c:showLegendKey val="0"/>
              <c:showVal val="1"/>
              <c:showCatName val="0"/>
              <c:showSerName val="0"/>
              <c:showPercent val="0"/>
              <c:showBubbleSize val="0"/>
              <c:extLst>
                <c:ext xmlns:c16="http://schemas.microsoft.com/office/drawing/2014/chart" uri="{C3380CC4-5D6E-409C-BE32-E72D297353CC}">
                  <c16:uniqueId val="{00000003-90E2-41FF-83C6-A5E56D0D8A0F}"/>
                </c:ext>
              </c:extLst>
            </c:dLbl>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Sayfa1!$A$11:$A$17</c:f>
              <c:strCache>
                <c:ptCount val="7"/>
                <c:pt idx="0">
                  <c:v>Türkiye</c:v>
                </c:pt>
                <c:pt idx="1">
                  <c:v>Artvin</c:v>
                </c:pt>
                <c:pt idx="2">
                  <c:v>Trabzon</c:v>
                </c:pt>
                <c:pt idx="3">
                  <c:v>Rize</c:v>
                </c:pt>
                <c:pt idx="4">
                  <c:v>Giresun</c:v>
                </c:pt>
                <c:pt idx="5">
                  <c:v>Ordu</c:v>
                </c:pt>
                <c:pt idx="6">
                  <c:v>Gümüşhane</c:v>
                </c:pt>
              </c:strCache>
            </c:strRef>
          </c:cat>
          <c:val>
            <c:numRef>
              <c:f>Sayfa1!$B$11:$B$17</c:f>
              <c:numCache>
                <c:formatCode>#,##0</c:formatCode>
                <c:ptCount val="7"/>
                <c:pt idx="0">
                  <c:v>10659</c:v>
                </c:pt>
                <c:pt idx="1">
                  <c:v>9867</c:v>
                </c:pt>
                <c:pt idx="2">
                  <c:v>6172</c:v>
                </c:pt>
                <c:pt idx="3">
                  <c:v>6552</c:v>
                </c:pt>
                <c:pt idx="4">
                  <c:v>5156</c:v>
                </c:pt>
                <c:pt idx="5">
                  <c:v>5078</c:v>
                </c:pt>
                <c:pt idx="6">
                  <c:v>5334</c:v>
                </c:pt>
              </c:numCache>
            </c:numRef>
          </c:val>
          <c:extLst>
            <c:ext xmlns:c16="http://schemas.microsoft.com/office/drawing/2014/chart" uri="{C3380CC4-5D6E-409C-BE32-E72D297353CC}">
              <c16:uniqueId val="{00000004-90E2-41FF-83C6-A5E56D0D8A0F}"/>
            </c:ext>
          </c:extLst>
        </c:ser>
        <c:ser>
          <c:idx val="1"/>
          <c:order val="1"/>
          <c:tx>
            <c:strRef>
              <c:f>Sayfa1!$C$10</c:f>
              <c:strCache>
                <c:ptCount val="1"/>
                <c:pt idx="0">
                  <c:v>2023</c:v>
                </c:pt>
              </c:strCache>
            </c:strRef>
          </c:tx>
          <c:spPr>
            <a:solidFill>
              <a:schemeClr val="accent6">
                <a:lumMod val="60000"/>
                <a:lumOff val="40000"/>
              </a:schemeClr>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6-90E2-41FF-83C6-A5E56D0D8A0F}"/>
              </c:ext>
            </c:extLst>
          </c:dPt>
          <c:dPt>
            <c:idx val="4"/>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8-90E2-41FF-83C6-A5E56D0D8A0F}"/>
              </c:ext>
            </c:extLst>
          </c:dPt>
          <c:dLbls>
            <c:dLbl>
              <c:idx val="4"/>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tr-TR"/>
                </a:p>
              </c:txPr>
              <c:dLblPos val="inEnd"/>
              <c:showLegendKey val="0"/>
              <c:showVal val="1"/>
              <c:showCatName val="0"/>
              <c:showSerName val="0"/>
              <c:showPercent val="0"/>
              <c:showBubbleSize val="0"/>
              <c:extLst>
                <c:ext xmlns:c16="http://schemas.microsoft.com/office/drawing/2014/chart" uri="{C3380CC4-5D6E-409C-BE32-E72D297353CC}">
                  <c16:uniqueId val="{00000008-90E2-41FF-83C6-A5E56D0D8A0F}"/>
                </c:ext>
              </c:extLst>
            </c:dLbl>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Sayfa1!$A$11:$A$17</c:f>
              <c:strCache>
                <c:ptCount val="7"/>
                <c:pt idx="0">
                  <c:v>Türkiye</c:v>
                </c:pt>
                <c:pt idx="1">
                  <c:v>Artvin</c:v>
                </c:pt>
                <c:pt idx="2">
                  <c:v>Trabzon</c:v>
                </c:pt>
                <c:pt idx="3">
                  <c:v>Rize</c:v>
                </c:pt>
                <c:pt idx="4">
                  <c:v>Giresun</c:v>
                </c:pt>
                <c:pt idx="5">
                  <c:v>Ordu</c:v>
                </c:pt>
                <c:pt idx="6">
                  <c:v>Gümüşhane</c:v>
                </c:pt>
              </c:strCache>
            </c:strRef>
          </c:cat>
          <c:val>
            <c:numRef>
              <c:f>Sayfa1!$C$11:$C$17</c:f>
              <c:numCache>
                <c:formatCode>#,##0</c:formatCode>
                <c:ptCount val="7"/>
                <c:pt idx="0">
                  <c:v>13243</c:v>
                </c:pt>
                <c:pt idx="1">
                  <c:v>9620</c:v>
                </c:pt>
                <c:pt idx="2">
                  <c:v>8089</c:v>
                </c:pt>
                <c:pt idx="3">
                  <c:v>8027</c:v>
                </c:pt>
                <c:pt idx="4">
                  <c:v>6695</c:v>
                </c:pt>
                <c:pt idx="5">
                  <c:v>6651</c:v>
                </c:pt>
                <c:pt idx="6">
                  <c:v>6416</c:v>
                </c:pt>
              </c:numCache>
            </c:numRef>
          </c:val>
          <c:extLst>
            <c:ext xmlns:c16="http://schemas.microsoft.com/office/drawing/2014/chart" uri="{C3380CC4-5D6E-409C-BE32-E72D297353CC}">
              <c16:uniqueId val="{00000009-90E2-41FF-83C6-A5E56D0D8A0F}"/>
            </c:ext>
          </c:extLst>
        </c:ser>
        <c:dLbls>
          <c:dLblPos val="inEnd"/>
          <c:showLegendKey val="0"/>
          <c:showVal val="1"/>
          <c:showCatName val="0"/>
          <c:showSerName val="0"/>
          <c:showPercent val="0"/>
          <c:showBubbleSize val="0"/>
        </c:dLbls>
        <c:gapWidth val="219"/>
        <c:overlap val="-27"/>
        <c:axId val="1359480384"/>
        <c:axId val="1359467488"/>
      </c:barChart>
      <c:catAx>
        <c:axId val="1359480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1359467488"/>
        <c:crosses val="autoZero"/>
        <c:auto val="1"/>
        <c:lblAlgn val="ctr"/>
        <c:lblOffset val="100"/>
        <c:noMultiLvlLbl val="0"/>
      </c:catAx>
      <c:valAx>
        <c:axId val="135946748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crossAx val="1359480384"/>
        <c:crosses val="autoZero"/>
        <c:crossBetween val="between"/>
        <c:majorUnit val="1000"/>
        <c:minorUnit val="50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tr-TR"/>
        </a:p>
      </c:txPr>
    </c:legend>
    <c:plotVisOnly val="1"/>
    <c:dispBlanksAs val="gap"/>
    <c:showDLblsOverMax val="0"/>
  </c:chart>
  <c:spPr>
    <a:solidFill>
      <a:schemeClr val="bg1"/>
    </a:solidFill>
    <a:ln w="9525" cap="flat" cmpd="sng" algn="ctr">
      <a:solidFill>
        <a:schemeClr val="tx1"/>
      </a:solidFill>
      <a:round/>
    </a:ln>
    <a:effectLst/>
  </c:spPr>
  <c:txPr>
    <a:bodyPr/>
    <a:lstStyle/>
    <a:p>
      <a:pPr>
        <a:defRPr sz="1200" b="1">
          <a:latin typeface="Times New Roman" panose="02020603050405020304" pitchFamily="18" charset="0"/>
          <a:cs typeface="Times New Roman" panose="02020603050405020304" pitchFamily="18" charset="0"/>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0.65248680510730483"/>
        </c:manualLayout>
      </c:layout>
      <c:barChart>
        <c:barDir val="bar"/>
        <c:grouping val="stacked"/>
        <c:varyColors val="0"/>
        <c:ser>
          <c:idx val="0"/>
          <c:order val="0"/>
          <c:tx>
            <c:strRef>
              <c:f>'GSYH Dağılım'!$A$2</c:f>
              <c:strCache>
                <c:ptCount val="1"/>
                <c:pt idx="0">
                  <c:v>O &amp; P &amp; Q</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2023</c:v>
                </c:pt>
              </c:numCache>
            </c:numRef>
          </c:cat>
          <c:val>
            <c:numRef>
              <c:f>'GSYH Dağılım'!$B$2</c:f>
              <c:numCache>
                <c:formatCode>%\ 0.00</c:formatCode>
                <c:ptCount val="1"/>
                <c:pt idx="0">
                  <c:v>0.20730000000000001</c:v>
                </c:pt>
              </c:numCache>
            </c:numRef>
          </c:val>
          <c:extLst>
            <c:ext xmlns:c16="http://schemas.microsoft.com/office/drawing/2014/chart" uri="{C3380CC4-5D6E-409C-BE32-E72D297353CC}">
              <c16:uniqueId val="{00000000-2131-4D28-A520-76BF63E162B0}"/>
            </c:ext>
          </c:extLst>
        </c:ser>
        <c:ser>
          <c:idx val="1"/>
          <c:order val="1"/>
          <c:tx>
            <c:strRef>
              <c:f>'GSYH Dağılım'!$A$3</c:f>
              <c:strCache>
                <c:ptCount val="1"/>
                <c:pt idx="0">
                  <c:v>G &amp; H &amp; I</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2023</c:v>
                </c:pt>
              </c:numCache>
            </c:numRef>
          </c:cat>
          <c:val>
            <c:numRef>
              <c:f>'GSYH Dağılım'!$B$3</c:f>
              <c:numCache>
                <c:formatCode>%\ 0.00</c:formatCode>
                <c:ptCount val="1"/>
                <c:pt idx="0">
                  <c:v>0.1734</c:v>
                </c:pt>
              </c:numCache>
            </c:numRef>
          </c:val>
          <c:extLst>
            <c:ext xmlns:c16="http://schemas.microsoft.com/office/drawing/2014/chart" uri="{C3380CC4-5D6E-409C-BE32-E72D297353CC}">
              <c16:uniqueId val="{00000001-2131-4D28-A520-76BF63E162B0}"/>
            </c:ext>
          </c:extLst>
        </c:ser>
        <c:ser>
          <c:idx val="3"/>
          <c:order val="2"/>
          <c:tx>
            <c:strRef>
              <c:f>'GSYH Dağılım'!$A$4</c:f>
              <c:strCache>
                <c:ptCount val="1"/>
                <c:pt idx="0">
                  <c:v>C</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2023</c:v>
                </c:pt>
              </c:numCache>
            </c:numRef>
          </c:cat>
          <c:val>
            <c:numRef>
              <c:f>'GSYH Dağılım'!$B$4</c:f>
              <c:numCache>
                <c:formatCode>%\ 0.00</c:formatCode>
                <c:ptCount val="1"/>
                <c:pt idx="0">
                  <c:v>0.16869999999999999</c:v>
                </c:pt>
              </c:numCache>
            </c:numRef>
          </c:val>
          <c:extLst>
            <c:ext xmlns:c16="http://schemas.microsoft.com/office/drawing/2014/chart" uri="{C3380CC4-5D6E-409C-BE32-E72D297353CC}">
              <c16:uniqueId val="{00000002-2131-4D28-A520-76BF63E162B0}"/>
            </c:ext>
          </c:extLst>
        </c:ser>
        <c:ser>
          <c:idx val="2"/>
          <c:order val="3"/>
          <c:tx>
            <c:strRef>
              <c:f>'GSYH Dağılım'!$A$5</c:f>
              <c:strCache>
                <c:ptCount val="1"/>
                <c:pt idx="0">
                  <c:v>F &amp; L</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2023</c:v>
                </c:pt>
              </c:numCache>
            </c:numRef>
          </c:cat>
          <c:val>
            <c:numRef>
              <c:f>'GSYH Dağılım'!$B$5</c:f>
              <c:numCache>
                <c:formatCode>%\ 0.00</c:formatCode>
                <c:ptCount val="1"/>
                <c:pt idx="0">
                  <c:v>0.1239</c:v>
                </c:pt>
              </c:numCache>
            </c:numRef>
          </c:val>
          <c:extLst>
            <c:ext xmlns:c16="http://schemas.microsoft.com/office/drawing/2014/chart" uri="{C3380CC4-5D6E-409C-BE32-E72D297353CC}">
              <c16:uniqueId val="{00000003-2131-4D28-A520-76BF63E162B0}"/>
            </c:ext>
          </c:extLst>
        </c:ser>
        <c:ser>
          <c:idx val="4"/>
          <c:order val="4"/>
          <c:tx>
            <c:strRef>
              <c:f>'GSYH Dağılım'!$A$6</c:f>
              <c:strCache>
                <c:ptCount val="1"/>
                <c:pt idx="0">
                  <c:v>A</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2023</c:v>
                </c:pt>
              </c:numCache>
            </c:numRef>
          </c:cat>
          <c:val>
            <c:numRef>
              <c:f>'GSYH Dağılım'!$B$6</c:f>
              <c:numCache>
                <c:formatCode>%\ 0.00</c:formatCode>
                <c:ptCount val="1"/>
                <c:pt idx="0">
                  <c:v>0.1095</c:v>
                </c:pt>
              </c:numCache>
            </c:numRef>
          </c:val>
          <c:extLst>
            <c:ext xmlns:c16="http://schemas.microsoft.com/office/drawing/2014/chart" uri="{C3380CC4-5D6E-409C-BE32-E72D297353CC}">
              <c16:uniqueId val="{00000004-2131-4D28-A520-76BF63E162B0}"/>
            </c:ext>
          </c:extLst>
        </c:ser>
        <c:ser>
          <c:idx val="6"/>
          <c:order val="5"/>
          <c:tx>
            <c:strRef>
              <c:f>'GSYH Dağılım'!$A$7</c:f>
              <c:strCache>
                <c:ptCount val="1"/>
                <c:pt idx="0">
                  <c:v>Diğer</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2023</c:v>
                </c:pt>
              </c:numCache>
            </c:numRef>
          </c:cat>
          <c:val>
            <c:numRef>
              <c:f>'GSYH Dağılım'!$B$7</c:f>
              <c:numCache>
                <c:formatCode>%\ 0.00</c:formatCode>
                <c:ptCount val="1"/>
                <c:pt idx="0">
                  <c:v>0.10390000000000001</c:v>
                </c:pt>
              </c:numCache>
            </c:numRef>
          </c:val>
          <c:extLst>
            <c:ext xmlns:c16="http://schemas.microsoft.com/office/drawing/2014/chart" uri="{C3380CC4-5D6E-409C-BE32-E72D297353CC}">
              <c16:uniqueId val="{00000005-2131-4D28-A520-76BF63E162B0}"/>
            </c:ext>
          </c:extLst>
        </c:ser>
        <c:ser>
          <c:idx val="5"/>
          <c:order val="6"/>
          <c:tx>
            <c:strRef>
              <c:f>'GSYH Dağılım'!$A$8</c:f>
              <c:strCache>
                <c:ptCount val="1"/>
                <c:pt idx="0">
                  <c:v>Vergi</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2023</c:v>
                </c:pt>
              </c:numCache>
            </c:numRef>
          </c:cat>
          <c:val>
            <c:numRef>
              <c:f>'GSYH Dağılım'!$B$8</c:f>
              <c:numCache>
                <c:formatCode>%\ 0.00</c:formatCode>
                <c:ptCount val="1"/>
                <c:pt idx="0">
                  <c:v>0.1133</c:v>
                </c:pt>
              </c:numCache>
            </c:numRef>
          </c:val>
          <c:extLst>
            <c:ext xmlns:c16="http://schemas.microsoft.com/office/drawing/2014/chart" uri="{C3380CC4-5D6E-409C-BE32-E72D297353CC}">
              <c16:uniqueId val="{00000006-2131-4D28-A520-76BF63E162B0}"/>
            </c:ext>
          </c:extLst>
        </c:ser>
        <c:dLbls>
          <c:dLblPos val="ctr"/>
          <c:showLegendKey val="0"/>
          <c:showVal val="1"/>
          <c:showCatName val="0"/>
          <c:showSerName val="0"/>
          <c:showPercent val="0"/>
          <c:showBubbleSize val="0"/>
        </c:dLbls>
        <c:gapWidth val="150"/>
        <c:overlap val="100"/>
        <c:axId val="2035836064"/>
        <c:axId val="2035829408"/>
      </c:barChart>
      <c:catAx>
        <c:axId val="2035836064"/>
        <c:scaling>
          <c:orientation val="minMax"/>
        </c:scaling>
        <c:delete val="1"/>
        <c:axPos val="l"/>
        <c:numFmt formatCode="General" sourceLinked="1"/>
        <c:majorTickMark val="none"/>
        <c:minorTickMark val="none"/>
        <c:tickLblPos val="nextTo"/>
        <c:crossAx val="2035829408"/>
        <c:crosses val="autoZero"/>
        <c:auto val="1"/>
        <c:lblAlgn val="ctr"/>
        <c:lblOffset val="100"/>
        <c:noMultiLvlLbl val="0"/>
      </c:catAx>
      <c:valAx>
        <c:axId val="2035829408"/>
        <c:scaling>
          <c:orientation val="minMax"/>
          <c:max val="1"/>
        </c:scaling>
        <c:delete val="1"/>
        <c:axPos val="b"/>
        <c:numFmt formatCode="%\ 0" sourceLinked="0"/>
        <c:majorTickMark val="out"/>
        <c:minorTickMark val="none"/>
        <c:tickLblPos val="nextTo"/>
        <c:crossAx val="2035836064"/>
        <c:crosses val="autoZero"/>
        <c:crossBetween val="between"/>
        <c:majorUnit val="0.1"/>
        <c:minorUnit val="5.000000000000001E-2"/>
      </c:valAx>
      <c:spPr>
        <a:noFill/>
        <a:ln w="25400">
          <a:noFill/>
        </a:ln>
        <a:effectLst/>
      </c:spPr>
    </c:plotArea>
    <c:plotVisOnly val="1"/>
    <c:dispBlanksAs val="gap"/>
    <c:showDLblsOverMax val="0"/>
  </c:chart>
  <c:spPr>
    <a:solidFill>
      <a:schemeClr val="accent1">
        <a:lumMod val="20000"/>
        <a:lumOff val="80000"/>
      </a:schemeClr>
    </a:solidFill>
    <a:ln w="9525" cap="flat" cmpd="sng" algn="ctr">
      <a:solidFill>
        <a:schemeClr val="dk1">
          <a:lumMod val="25000"/>
          <a:lumOff val="75000"/>
        </a:schemeClr>
      </a:solidFill>
      <a:round/>
    </a:ln>
    <a:effectLst/>
  </c:spPr>
  <c:txPr>
    <a:bodyPr/>
    <a:lstStyle/>
    <a:p>
      <a:pPr>
        <a:defRPr sz="1200">
          <a:latin typeface="Trebuchet MS" panose="020B0603020202020204" pitchFamily="34" charset="0"/>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0.65248680510730483"/>
        </c:manualLayout>
      </c:layout>
      <c:barChart>
        <c:barDir val="bar"/>
        <c:grouping val="stacked"/>
        <c:varyColors val="0"/>
        <c:ser>
          <c:idx val="0"/>
          <c:order val="0"/>
          <c:tx>
            <c:strRef>
              <c:f>'GSYH Dağılım'!$A$2</c:f>
              <c:strCache>
                <c:ptCount val="1"/>
                <c:pt idx="0">
                  <c:v>O &amp; P &amp; Q</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Dağılım'!$B$2</c:f>
              <c:numCache>
                <c:formatCode>%\ 0.00</c:formatCode>
                <c:ptCount val="1"/>
                <c:pt idx="0">
                  <c:v>0.187</c:v>
                </c:pt>
              </c:numCache>
            </c:numRef>
          </c:val>
          <c:extLst>
            <c:ext xmlns:c16="http://schemas.microsoft.com/office/drawing/2014/chart" uri="{C3380CC4-5D6E-409C-BE32-E72D297353CC}">
              <c16:uniqueId val="{00000000-F3D1-4B7D-B38C-0028CE099D15}"/>
            </c:ext>
          </c:extLst>
        </c:ser>
        <c:ser>
          <c:idx val="1"/>
          <c:order val="1"/>
          <c:tx>
            <c:strRef>
              <c:f>'GSYH Dağılım'!$A$3</c:f>
              <c:strCache>
                <c:ptCount val="1"/>
                <c:pt idx="0">
                  <c:v>G &amp; H &amp; I</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Dağılım'!$B$3</c:f>
              <c:numCache>
                <c:formatCode>%\ 0.00</c:formatCode>
                <c:ptCount val="1"/>
                <c:pt idx="0">
                  <c:v>0.22520000000000001</c:v>
                </c:pt>
              </c:numCache>
            </c:numRef>
          </c:val>
          <c:extLst>
            <c:ext xmlns:c16="http://schemas.microsoft.com/office/drawing/2014/chart" uri="{C3380CC4-5D6E-409C-BE32-E72D297353CC}">
              <c16:uniqueId val="{00000001-F3D1-4B7D-B38C-0028CE099D15}"/>
            </c:ext>
          </c:extLst>
        </c:ser>
        <c:ser>
          <c:idx val="3"/>
          <c:order val="2"/>
          <c:tx>
            <c:strRef>
              <c:f>'GSYH Dağılım'!$A$5</c:f>
              <c:strCache>
                <c:ptCount val="1"/>
                <c:pt idx="0">
                  <c:v>C</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Dağılım'!$B$5</c:f>
              <c:numCache>
                <c:formatCode>%\ 0.00</c:formatCode>
                <c:ptCount val="1"/>
                <c:pt idx="0">
                  <c:v>0.12759999999999999</c:v>
                </c:pt>
              </c:numCache>
            </c:numRef>
          </c:val>
          <c:extLst>
            <c:ext xmlns:c16="http://schemas.microsoft.com/office/drawing/2014/chart" uri="{C3380CC4-5D6E-409C-BE32-E72D297353CC}">
              <c16:uniqueId val="{00000002-F3D1-4B7D-B38C-0028CE099D15}"/>
            </c:ext>
          </c:extLst>
        </c:ser>
        <c:ser>
          <c:idx val="2"/>
          <c:order val="3"/>
          <c:tx>
            <c:strRef>
              <c:f>'GSYH Dağılım'!$A$4</c:f>
              <c:strCache>
                <c:ptCount val="1"/>
                <c:pt idx="0">
                  <c:v>F &amp; L</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Dağılım'!$B$4</c:f>
              <c:numCache>
                <c:formatCode>%\ 0.00</c:formatCode>
                <c:ptCount val="1"/>
                <c:pt idx="0">
                  <c:v>0.1207</c:v>
                </c:pt>
              </c:numCache>
            </c:numRef>
          </c:val>
          <c:extLst>
            <c:ext xmlns:c16="http://schemas.microsoft.com/office/drawing/2014/chart" uri="{C3380CC4-5D6E-409C-BE32-E72D297353CC}">
              <c16:uniqueId val="{00000003-F3D1-4B7D-B38C-0028CE099D15}"/>
            </c:ext>
          </c:extLst>
        </c:ser>
        <c:ser>
          <c:idx val="4"/>
          <c:order val="4"/>
          <c:tx>
            <c:strRef>
              <c:f>'GSYH Dağılım'!$A$6</c:f>
              <c:strCache>
                <c:ptCount val="1"/>
                <c:pt idx="0">
                  <c:v>A</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Dağılım'!$B$6</c:f>
              <c:numCache>
                <c:formatCode>%\ 0.00</c:formatCode>
                <c:ptCount val="1"/>
                <c:pt idx="0">
                  <c:v>0.1048</c:v>
                </c:pt>
              </c:numCache>
            </c:numRef>
          </c:val>
          <c:extLst>
            <c:ext xmlns:c16="http://schemas.microsoft.com/office/drawing/2014/chart" uri="{C3380CC4-5D6E-409C-BE32-E72D297353CC}">
              <c16:uniqueId val="{00000004-F3D1-4B7D-B38C-0028CE099D15}"/>
            </c:ext>
          </c:extLst>
        </c:ser>
        <c:ser>
          <c:idx val="6"/>
          <c:order val="5"/>
          <c:tx>
            <c:strRef>
              <c:f>'GSYH Dağılım'!$A$7</c:f>
              <c:strCache>
                <c:ptCount val="1"/>
                <c:pt idx="0">
                  <c:v>Diğer</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Dağılım'!$B$7</c:f>
              <c:numCache>
                <c:formatCode>%\ 0.00</c:formatCode>
                <c:ptCount val="1"/>
                <c:pt idx="0">
                  <c:v>0.12139999999999999</c:v>
                </c:pt>
              </c:numCache>
            </c:numRef>
          </c:val>
          <c:extLst>
            <c:ext xmlns:c16="http://schemas.microsoft.com/office/drawing/2014/chart" uri="{C3380CC4-5D6E-409C-BE32-E72D297353CC}">
              <c16:uniqueId val="{00000005-F3D1-4B7D-B38C-0028CE099D15}"/>
            </c:ext>
          </c:extLst>
        </c:ser>
        <c:ser>
          <c:idx val="5"/>
          <c:order val="6"/>
          <c:tx>
            <c:strRef>
              <c:f>'GSYH Dağılım'!$A$8</c:f>
              <c:strCache>
                <c:ptCount val="1"/>
                <c:pt idx="0">
                  <c:v>Vergi</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Dağılım'!$B$8</c:f>
              <c:numCache>
                <c:formatCode>%\ 0.00</c:formatCode>
                <c:ptCount val="1"/>
                <c:pt idx="0">
                  <c:v>0.1133</c:v>
                </c:pt>
              </c:numCache>
            </c:numRef>
          </c:val>
          <c:extLst>
            <c:ext xmlns:c16="http://schemas.microsoft.com/office/drawing/2014/chart" uri="{C3380CC4-5D6E-409C-BE32-E72D297353CC}">
              <c16:uniqueId val="{00000006-F3D1-4B7D-B38C-0028CE099D15}"/>
            </c:ext>
          </c:extLst>
        </c:ser>
        <c:dLbls>
          <c:dLblPos val="ctr"/>
          <c:showLegendKey val="0"/>
          <c:showVal val="1"/>
          <c:showCatName val="0"/>
          <c:showSerName val="0"/>
          <c:showPercent val="0"/>
          <c:showBubbleSize val="0"/>
        </c:dLbls>
        <c:gapWidth val="150"/>
        <c:overlap val="100"/>
        <c:axId val="2035836064"/>
        <c:axId val="2035829408"/>
      </c:barChart>
      <c:catAx>
        <c:axId val="2035836064"/>
        <c:scaling>
          <c:orientation val="minMax"/>
        </c:scaling>
        <c:delete val="1"/>
        <c:axPos val="l"/>
        <c:numFmt formatCode="General" sourceLinked="1"/>
        <c:majorTickMark val="none"/>
        <c:minorTickMark val="none"/>
        <c:tickLblPos val="nextTo"/>
        <c:crossAx val="2035829408"/>
        <c:crosses val="autoZero"/>
        <c:auto val="1"/>
        <c:lblAlgn val="ctr"/>
        <c:lblOffset val="100"/>
        <c:noMultiLvlLbl val="0"/>
      </c:catAx>
      <c:valAx>
        <c:axId val="2035829408"/>
        <c:scaling>
          <c:orientation val="minMax"/>
          <c:max val="1"/>
        </c:scaling>
        <c:delete val="1"/>
        <c:axPos val="b"/>
        <c:numFmt formatCode="%\ 0" sourceLinked="0"/>
        <c:majorTickMark val="out"/>
        <c:minorTickMark val="none"/>
        <c:tickLblPos val="nextTo"/>
        <c:crossAx val="2035836064"/>
        <c:crosses val="autoZero"/>
        <c:crossBetween val="between"/>
        <c:majorUnit val="0.1"/>
        <c:minorUnit val="5.000000000000001E-2"/>
      </c:valAx>
      <c:spPr>
        <a:noFill/>
        <a:ln w="25400">
          <a:noFill/>
        </a:ln>
        <a:effectLst/>
      </c:spPr>
    </c:plotArea>
    <c:plotVisOnly val="1"/>
    <c:dispBlanksAs val="gap"/>
    <c:showDLblsOverMax val="0"/>
  </c:chart>
  <c:spPr>
    <a:solidFill>
      <a:schemeClr val="accent1">
        <a:lumMod val="20000"/>
        <a:lumOff val="80000"/>
      </a:schemeClr>
    </a:solidFill>
    <a:ln w="9525" cap="flat" cmpd="sng" algn="ctr">
      <a:solidFill>
        <a:schemeClr val="dk1">
          <a:lumMod val="25000"/>
          <a:lumOff val="75000"/>
        </a:schemeClr>
      </a:solidFill>
      <a:round/>
    </a:ln>
    <a:effectLst/>
  </c:spPr>
  <c:txPr>
    <a:bodyPr/>
    <a:lstStyle/>
    <a:p>
      <a:pPr>
        <a:defRPr sz="1200">
          <a:latin typeface="Trebuchet MS" panose="020B0603020202020204" pitchFamily="34" charset="0"/>
        </a:defRPr>
      </a:pPr>
      <a:endParaRPr lang="tr-T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0.65248680510730483"/>
        </c:manualLayout>
      </c:layout>
      <c:barChart>
        <c:barDir val="bar"/>
        <c:grouping val="stacked"/>
        <c:varyColors val="0"/>
        <c:ser>
          <c:idx val="0"/>
          <c:order val="0"/>
          <c:tx>
            <c:strRef>
              <c:f>'GSYH Dağılım'!$A$2</c:f>
              <c:strCache>
                <c:ptCount val="1"/>
                <c:pt idx="0">
                  <c:v>O &amp; P &amp; Q</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Dağılım'!$B$2</c:f>
              <c:numCache>
                <c:formatCode>%\ 0.00</c:formatCode>
                <c:ptCount val="1"/>
                <c:pt idx="0">
                  <c:v>0.10299999999999999</c:v>
                </c:pt>
              </c:numCache>
            </c:numRef>
          </c:val>
          <c:extLst>
            <c:ext xmlns:c16="http://schemas.microsoft.com/office/drawing/2014/chart" uri="{C3380CC4-5D6E-409C-BE32-E72D297353CC}">
              <c16:uniqueId val="{00000000-D25E-4E2E-936D-C149BBA58E5C}"/>
            </c:ext>
          </c:extLst>
        </c:ser>
        <c:ser>
          <c:idx val="1"/>
          <c:order val="1"/>
          <c:tx>
            <c:strRef>
              <c:f>'GSYH Dağılım'!$A$3</c:f>
              <c:strCache>
                <c:ptCount val="1"/>
                <c:pt idx="0">
                  <c:v>G &amp; H &amp; I</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Dağılım'!$B$3</c:f>
              <c:numCache>
                <c:formatCode>%\ 0.00</c:formatCode>
                <c:ptCount val="1"/>
                <c:pt idx="0">
                  <c:v>0.26850000000000002</c:v>
                </c:pt>
              </c:numCache>
            </c:numRef>
          </c:val>
          <c:extLst>
            <c:ext xmlns:c16="http://schemas.microsoft.com/office/drawing/2014/chart" uri="{C3380CC4-5D6E-409C-BE32-E72D297353CC}">
              <c16:uniqueId val="{00000001-D25E-4E2E-936D-C149BBA58E5C}"/>
            </c:ext>
          </c:extLst>
        </c:ser>
        <c:ser>
          <c:idx val="3"/>
          <c:order val="2"/>
          <c:tx>
            <c:strRef>
              <c:f>'GSYH Dağılım'!$A$5</c:f>
              <c:strCache>
                <c:ptCount val="1"/>
                <c:pt idx="0">
                  <c:v>C</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Dağılım'!$B$5</c:f>
              <c:numCache>
                <c:formatCode>%\ 0.00</c:formatCode>
                <c:ptCount val="1"/>
                <c:pt idx="0">
                  <c:v>9.3899999999999997E-2</c:v>
                </c:pt>
              </c:numCache>
            </c:numRef>
          </c:val>
          <c:extLst>
            <c:ext xmlns:c16="http://schemas.microsoft.com/office/drawing/2014/chart" uri="{C3380CC4-5D6E-409C-BE32-E72D297353CC}">
              <c16:uniqueId val="{00000002-D25E-4E2E-936D-C149BBA58E5C}"/>
            </c:ext>
          </c:extLst>
        </c:ser>
        <c:ser>
          <c:idx val="2"/>
          <c:order val="3"/>
          <c:tx>
            <c:strRef>
              <c:f>'GSYH Dağılım'!$A$4</c:f>
              <c:strCache>
                <c:ptCount val="1"/>
                <c:pt idx="0">
                  <c:v>F &amp; L</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Dağılım'!$B$4</c:f>
              <c:numCache>
                <c:formatCode>%\ 0.00</c:formatCode>
                <c:ptCount val="1"/>
                <c:pt idx="0">
                  <c:v>0.19550000000000001</c:v>
                </c:pt>
              </c:numCache>
            </c:numRef>
          </c:val>
          <c:extLst>
            <c:ext xmlns:c16="http://schemas.microsoft.com/office/drawing/2014/chart" uri="{C3380CC4-5D6E-409C-BE32-E72D297353CC}">
              <c16:uniqueId val="{00000003-D25E-4E2E-936D-C149BBA58E5C}"/>
            </c:ext>
          </c:extLst>
        </c:ser>
        <c:ser>
          <c:idx val="4"/>
          <c:order val="4"/>
          <c:tx>
            <c:strRef>
              <c:f>'GSYH Dağılım'!$A$6</c:f>
              <c:strCache>
                <c:ptCount val="1"/>
                <c:pt idx="0">
                  <c:v>A</c:v>
                </c:pt>
              </c:strCache>
            </c:strRef>
          </c:tx>
          <c:spPr>
            <a:solidFill>
              <a:srgbClr val="92D050"/>
            </a:solidFill>
            <a:ln w="9525" cap="flat" cmpd="sng" algn="ctr">
              <a:solidFill>
                <a:schemeClr val="lt1">
                  <a:alpha val="50000"/>
                </a:schemeClr>
              </a:solidFill>
              <a:round/>
            </a:ln>
            <a:effectLst/>
          </c:spPr>
          <c:invertIfNegative val="0"/>
          <c:dLbls>
            <c:dLbl>
              <c:idx val="0"/>
              <c:layout>
                <c:manualLayout>
                  <c:x val="-1.2390907965784713E-16"/>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D25E-4E2E-936D-C149BBA58E5C}"/>
                </c:ext>
              </c:extLst>
            </c:dLbl>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Dağılım'!$B$6</c:f>
              <c:numCache>
                <c:formatCode>%\ 0.00</c:formatCode>
                <c:ptCount val="1"/>
                <c:pt idx="0">
                  <c:v>6.1600000000000002E-2</c:v>
                </c:pt>
              </c:numCache>
            </c:numRef>
          </c:val>
          <c:extLst>
            <c:ext xmlns:c16="http://schemas.microsoft.com/office/drawing/2014/chart" uri="{C3380CC4-5D6E-409C-BE32-E72D297353CC}">
              <c16:uniqueId val="{00000005-D25E-4E2E-936D-C149BBA58E5C}"/>
            </c:ext>
          </c:extLst>
        </c:ser>
        <c:ser>
          <c:idx val="6"/>
          <c:order val="5"/>
          <c:tx>
            <c:strRef>
              <c:f>'GSYH Dağılım'!$A$7</c:f>
              <c:strCache>
                <c:ptCount val="1"/>
                <c:pt idx="0">
                  <c:v>Diğer</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Dağılım'!$B$7</c:f>
              <c:numCache>
                <c:formatCode>%\ 0.00</c:formatCode>
                <c:ptCount val="1"/>
                <c:pt idx="0">
                  <c:v>0.16420000000000001</c:v>
                </c:pt>
              </c:numCache>
            </c:numRef>
          </c:val>
          <c:extLst>
            <c:ext xmlns:c16="http://schemas.microsoft.com/office/drawing/2014/chart" uri="{C3380CC4-5D6E-409C-BE32-E72D297353CC}">
              <c16:uniqueId val="{00000006-D25E-4E2E-936D-C149BBA58E5C}"/>
            </c:ext>
          </c:extLst>
        </c:ser>
        <c:ser>
          <c:idx val="5"/>
          <c:order val="6"/>
          <c:tx>
            <c:strRef>
              <c:f>'GSYH Dağılım'!$A$8</c:f>
              <c:strCache>
                <c:ptCount val="1"/>
                <c:pt idx="0">
                  <c:v>Vergi</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Trebuchet MS" panose="020B0603020202020204" pitchFamily="34" charset="0"/>
                    <a:ea typeface="+mn-ea"/>
                    <a:cs typeface="+mn-cs"/>
                  </a:defRPr>
                </a:pPr>
                <a:endParaRPr lang="tr-T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'GSYH Dağılım'!$B$1</c:f>
              <c:numCache>
                <c:formatCode>General</c:formatCode>
                <c:ptCount val="1"/>
                <c:pt idx="0">
                  <c:v>2022</c:v>
                </c:pt>
              </c:numCache>
            </c:numRef>
          </c:cat>
          <c:val>
            <c:numRef>
              <c:f>'GSYH Dağılım'!$B$8</c:f>
              <c:numCache>
                <c:formatCode>%\ 0.00</c:formatCode>
                <c:ptCount val="1"/>
                <c:pt idx="0">
                  <c:v>0.1133</c:v>
                </c:pt>
              </c:numCache>
            </c:numRef>
          </c:val>
          <c:extLst>
            <c:ext xmlns:c16="http://schemas.microsoft.com/office/drawing/2014/chart" uri="{C3380CC4-5D6E-409C-BE32-E72D297353CC}">
              <c16:uniqueId val="{00000007-D25E-4E2E-936D-C149BBA58E5C}"/>
            </c:ext>
          </c:extLst>
        </c:ser>
        <c:dLbls>
          <c:dLblPos val="ctr"/>
          <c:showLegendKey val="0"/>
          <c:showVal val="1"/>
          <c:showCatName val="0"/>
          <c:showSerName val="0"/>
          <c:showPercent val="0"/>
          <c:showBubbleSize val="0"/>
        </c:dLbls>
        <c:gapWidth val="150"/>
        <c:overlap val="100"/>
        <c:axId val="2035836064"/>
        <c:axId val="2035829408"/>
      </c:barChart>
      <c:catAx>
        <c:axId val="2035836064"/>
        <c:scaling>
          <c:orientation val="minMax"/>
        </c:scaling>
        <c:delete val="1"/>
        <c:axPos val="l"/>
        <c:numFmt formatCode="General" sourceLinked="1"/>
        <c:majorTickMark val="none"/>
        <c:minorTickMark val="none"/>
        <c:tickLblPos val="nextTo"/>
        <c:crossAx val="2035829408"/>
        <c:crosses val="autoZero"/>
        <c:auto val="1"/>
        <c:lblAlgn val="ctr"/>
        <c:lblOffset val="100"/>
        <c:noMultiLvlLbl val="0"/>
      </c:catAx>
      <c:valAx>
        <c:axId val="2035829408"/>
        <c:scaling>
          <c:orientation val="minMax"/>
          <c:max val="1"/>
        </c:scaling>
        <c:delete val="1"/>
        <c:axPos val="b"/>
        <c:numFmt formatCode="%\ 0" sourceLinked="0"/>
        <c:majorTickMark val="out"/>
        <c:minorTickMark val="none"/>
        <c:tickLblPos val="nextTo"/>
        <c:crossAx val="2035836064"/>
        <c:crosses val="autoZero"/>
        <c:crossBetween val="between"/>
        <c:majorUnit val="0.1"/>
        <c:minorUnit val="5.000000000000001E-2"/>
      </c:valAx>
      <c:spPr>
        <a:noFill/>
        <a:ln w="25400">
          <a:noFill/>
        </a:ln>
        <a:effectLst/>
      </c:spPr>
    </c:plotArea>
    <c:plotVisOnly val="1"/>
    <c:dispBlanksAs val="gap"/>
    <c:showDLblsOverMax val="0"/>
  </c:chart>
  <c:spPr>
    <a:solidFill>
      <a:schemeClr val="accent1">
        <a:lumMod val="20000"/>
        <a:lumOff val="80000"/>
      </a:schemeClr>
    </a:solidFill>
    <a:ln w="9525" cap="flat" cmpd="sng" algn="ctr">
      <a:solidFill>
        <a:schemeClr val="dk1">
          <a:lumMod val="25000"/>
          <a:lumOff val="75000"/>
        </a:schemeClr>
      </a:solidFill>
      <a:round/>
    </a:ln>
    <a:effectLst/>
  </c:spPr>
  <c:txPr>
    <a:bodyPr/>
    <a:lstStyle/>
    <a:p>
      <a:pPr>
        <a:defRPr sz="1000">
          <a:solidFill>
            <a:schemeClr val="tx1"/>
          </a:solidFill>
          <a:latin typeface="Trebuchet MS" panose="020B0603020202020204" pitchFamily="34" charset="0"/>
        </a:defRPr>
      </a:pPr>
      <a:endParaRPr lang="tr-T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963684617660083E-2"/>
          <c:y val="0.18000684933273825"/>
          <c:w val="0.56738101223104409"/>
          <c:h val="0.65872328953716042"/>
        </c:manualLayout>
      </c:layout>
      <c:pieChart>
        <c:varyColors val="1"/>
        <c:ser>
          <c:idx val="0"/>
          <c:order val="0"/>
          <c:tx>
            <c:strRef>
              <c:f>Sayfa1!$B$1</c:f>
              <c:strCache>
                <c:ptCount val="1"/>
                <c:pt idx="0">
                  <c:v>Tarım Alanı</c:v>
                </c:pt>
              </c:strCache>
            </c:strRef>
          </c:tx>
          <c:dPt>
            <c:idx val="0"/>
            <c:bubble3D val="0"/>
            <c:spPr>
              <a:solidFill>
                <a:schemeClr val="accent2">
                  <a:lumMod val="75000"/>
                </a:schemeClr>
              </a:solidFill>
              <a:ln>
                <a:noFill/>
              </a:ln>
              <a:effectLst/>
            </c:spPr>
            <c:extLst>
              <c:ext xmlns:c16="http://schemas.microsoft.com/office/drawing/2014/chart" uri="{C3380CC4-5D6E-409C-BE32-E72D297353CC}">
                <c16:uniqueId val="{00000001-3CDD-4CB0-B995-01CC9332D4BC}"/>
              </c:ext>
            </c:extLst>
          </c:dPt>
          <c:dPt>
            <c:idx val="1"/>
            <c:bubble3D val="0"/>
            <c:spPr>
              <a:solidFill>
                <a:srgbClr val="FFC000"/>
              </a:solidFill>
              <a:ln>
                <a:noFill/>
              </a:ln>
              <a:effectLst/>
            </c:spPr>
            <c:extLst>
              <c:ext xmlns:c16="http://schemas.microsoft.com/office/drawing/2014/chart" uri="{C3380CC4-5D6E-409C-BE32-E72D297353CC}">
                <c16:uniqueId val="{00000003-3CDD-4CB0-B995-01CC9332D4B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5-3CDD-4CB0-B995-01CC9332D4BC}"/>
              </c:ext>
            </c:extLst>
          </c:dPt>
          <c:dPt>
            <c:idx val="3"/>
            <c:bubble3D val="0"/>
            <c:spPr>
              <a:solidFill>
                <a:srgbClr val="92D050"/>
              </a:solidFill>
              <a:ln>
                <a:noFill/>
              </a:ln>
              <a:effectLst/>
            </c:spPr>
            <c:extLst>
              <c:ext xmlns:c16="http://schemas.microsoft.com/office/drawing/2014/chart" uri="{C3380CC4-5D6E-409C-BE32-E72D297353CC}">
                <c16:uniqueId val="{00000007-3CDD-4CB0-B995-01CC9332D4BC}"/>
              </c:ext>
            </c:extLst>
          </c:dPt>
          <c:dLbls>
            <c:dLbl>
              <c:idx val="0"/>
              <c:layout>
                <c:manualLayout>
                  <c:x val="-0.26110577971343779"/>
                  <c:y val="-0.15131962520864028"/>
                </c:manualLayout>
              </c:layout>
              <c:tx>
                <c:rich>
                  <a:bodyPr rot="0" spcFirstLastPara="1" vertOverflow="ellipsis" vert="horz" wrap="square" anchor="ctr" anchorCtr="1"/>
                  <a:lstStyle/>
                  <a:p>
                    <a:pPr>
                      <a:defRPr sz="1100" b="1" i="0" u="none" strike="noStrike" kern="1200" baseline="0">
                        <a:solidFill>
                          <a:schemeClr val="bg1"/>
                        </a:solidFill>
                        <a:latin typeface="Times New Roman" panose="02020603050405020304" pitchFamily="18" charset="0"/>
                        <a:ea typeface="+mn-ea"/>
                        <a:cs typeface="Times New Roman" panose="02020603050405020304" pitchFamily="18" charset="0"/>
                      </a:defRPr>
                    </a:pPr>
                    <a:fld id="{5D6755C6-7840-4E75-9561-B5327E8C555D}" type="VALUE">
                      <a:rPr lang="en-US">
                        <a:solidFill>
                          <a:schemeClr val="bg1"/>
                        </a:solidFill>
                      </a:rPr>
                      <a:pPr>
                        <a:defRPr>
                          <a:solidFill>
                            <a:schemeClr val="bg1"/>
                          </a:solidFill>
                        </a:defRPr>
                      </a:pPr>
                      <a:t>[DEĞER]</a:t>
                    </a:fld>
                    <a:r>
                      <a:rPr lang="en-US">
                        <a:solidFill>
                          <a:schemeClr val="bg1"/>
                        </a:solidFill>
                      </a:rPr>
                      <a:t>
% 84,70</a:t>
                    </a:r>
                  </a:p>
                </c:rich>
              </c:tx>
              <c:numFmt formatCode="%\ 0.00" sourceLinked="0"/>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tr-TR"/>
                </a:p>
              </c:txPr>
              <c:dLblPos val="bestFit"/>
              <c:showLegendKey val="0"/>
              <c:showVal val="1"/>
              <c:showCatName val="0"/>
              <c:showSerName val="0"/>
              <c:showPercent val="1"/>
              <c:showBubbleSize val="0"/>
              <c:separator>
</c:separator>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3CDD-4CB0-B995-01CC9332D4BC}"/>
                </c:ext>
              </c:extLst>
            </c:dLbl>
            <c:dLbl>
              <c:idx val="1"/>
              <c:layout>
                <c:manualLayout>
                  <c:x val="7.1776660884684873E-2"/>
                  <c:y val="0.12268528670455509"/>
                </c:manualLayout>
              </c:layout>
              <c:tx>
                <c:rich>
                  <a:bodyPr/>
                  <a:lstStyle/>
                  <a:p>
                    <a:fld id="{A4DD2B7F-2F2D-498F-B438-EA8352A3AD3D}" type="VALUE">
                      <a:rPr lang="en-US"/>
                      <a:pPr/>
                      <a:t>[DEĞER]</a:t>
                    </a:fld>
                    <a:r>
                      <a:rPr lang="en-US" baseline="0"/>
                      <a:t>
% 13,45</a:t>
                    </a:r>
                  </a:p>
                </c:rich>
              </c:tx>
              <c:dLblPos val="bestFit"/>
              <c:showLegendKey val="0"/>
              <c:showVal val="1"/>
              <c:showCatName val="0"/>
              <c:showSerName val="0"/>
              <c:showPercent val="1"/>
              <c:showBubbleSize val="0"/>
              <c:separator>
</c:separator>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3CDD-4CB0-B995-01CC9332D4BC}"/>
                </c:ext>
              </c:extLst>
            </c:dLbl>
            <c:dLbl>
              <c:idx val="2"/>
              <c:layout>
                <c:manualLayout>
                  <c:x val="3.9839289607848313E-2"/>
                  <c:y val="-7.0740966233176659E-3"/>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5-3CDD-4CB0-B995-01CC9332D4BC}"/>
                </c:ext>
              </c:extLst>
            </c:dLbl>
            <c:dLbl>
              <c:idx val="3"/>
              <c:layout>
                <c:manualLayout>
                  <c:x val="6.1352428224033508E-2"/>
                  <c:y val="4.3672558038743235E-3"/>
                </c:manualLayout>
              </c:layout>
              <c:tx>
                <c:rich>
                  <a:bodyPr/>
                  <a:lstStyle/>
                  <a:p>
                    <a:fld id="{6A5277E0-FA26-40F2-BFF4-F57DF9EF9E7B}" type="VALUE">
                      <a:rPr lang="en-US"/>
                      <a:pPr/>
                      <a:t>[DEĞER]</a:t>
                    </a:fld>
                    <a:r>
                      <a:rPr lang="en-US" baseline="0"/>
                      <a:t>
% 1,69</a:t>
                    </a:r>
                  </a:p>
                </c:rich>
              </c:tx>
              <c:dLblPos val="bestFit"/>
              <c:showLegendKey val="0"/>
              <c:showVal val="1"/>
              <c:showCatName val="0"/>
              <c:showSerName val="0"/>
              <c:showPercent val="1"/>
              <c:showBubbleSize val="0"/>
              <c:separator>
</c:separator>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7-3CDD-4CB0-B995-01CC9332D4BC}"/>
                </c:ext>
              </c:extLst>
            </c:dLbl>
            <c:numFmt formatCode="%\ 0.00" sourceLinked="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tr-TR"/>
              </a:p>
            </c:txPr>
            <c:dLblPos val="bestFit"/>
            <c:showLegendKey val="0"/>
            <c:showVal val="1"/>
            <c:showCatName val="0"/>
            <c:showSerName val="0"/>
            <c:showPercent val="1"/>
            <c:showBubbleSize val="0"/>
            <c:separator>
</c:separator>
            <c:showLeaderLines val="0"/>
            <c:extLst>
              <c:ext xmlns:c15="http://schemas.microsoft.com/office/drawing/2012/chart" uri="{CE6537A1-D6FC-4f65-9D91-7224C49458BB}"/>
            </c:extLst>
          </c:dLbls>
          <c:cat>
            <c:strRef>
              <c:f>Sayfa1!$A$2:$A$6</c:f>
              <c:strCache>
                <c:ptCount val="4"/>
                <c:pt idx="0">
                  <c:v>Meyve, İçecek ve Baharat Bitkileri</c:v>
                </c:pt>
                <c:pt idx="1">
                  <c:v>Tahıllar ve Diğer Bitkisel Ürünler</c:v>
                </c:pt>
                <c:pt idx="2">
                  <c:v>Nadas Alanı</c:v>
                </c:pt>
                <c:pt idx="3">
                  <c:v>Sebzeler</c:v>
                </c:pt>
              </c:strCache>
            </c:strRef>
          </c:cat>
          <c:val>
            <c:numRef>
              <c:f>Sayfa1!$B$2:$B$6</c:f>
              <c:numCache>
                <c:formatCode>#,##0</c:formatCode>
                <c:ptCount val="4"/>
                <c:pt idx="0">
                  <c:v>1197814</c:v>
                </c:pt>
                <c:pt idx="1">
                  <c:v>207810</c:v>
                </c:pt>
                <c:pt idx="2">
                  <c:v>102950</c:v>
                </c:pt>
                <c:pt idx="3">
                  <c:v>24234</c:v>
                </c:pt>
              </c:numCache>
            </c:numRef>
          </c:val>
          <c:extLst>
            <c:ext xmlns:c16="http://schemas.microsoft.com/office/drawing/2014/chart" uri="{C3380CC4-5D6E-409C-BE32-E72D297353CC}">
              <c16:uniqueId val="{00000008-3CDD-4CB0-B995-01CC9332D4BC}"/>
            </c:ext>
          </c:extLst>
        </c:ser>
        <c:ser>
          <c:idx val="1"/>
          <c:order val="1"/>
          <c:tx>
            <c:strRef>
              <c:f>Sayfa1!$C$1</c:f>
              <c:strCache>
                <c:ptCount val="1"/>
                <c:pt idx="0">
                  <c:v>Payı</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A-3CDD-4CB0-B995-01CC9332D4B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C-3CDD-4CB0-B995-01CC9332D4B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E-3CDD-4CB0-B995-01CC9332D4B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10-3CDD-4CB0-B995-01CC9332D4BC}"/>
              </c:ext>
            </c:extLst>
          </c:dPt>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tr-TR"/>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Sayfa1!$A$2:$A$6</c:f>
              <c:strCache>
                <c:ptCount val="4"/>
                <c:pt idx="0">
                  <c:v>Meyve, İçecek ve Baharat Bitkileri</c:v>
                </c:pt>
                <c:pt idx="1">
                  <c:v>Tahıllar ve Diğer Bitkisel Ürünler</c:v>
                </c:pt>
                <c:pt idx="2">
                  <c:v>Nadas Alanı</c:v>
                </c:pt>
                <c:pt idx="3">
                  <c:v>Sebzeler</c:v>
                </c:pt>
              </c:strCache>
            </c:strRef>
          </c:cat>
          <c:val>
            <c:numRef>
              <c:f>Sayfa1!$C$2:$C$6</c:f>
              <c:numCache>
                <c:formatCode>0.00%</c:formatCode>
                <c:ptCount val="4"/>
                <c:pt idx="0">
                  <c:v>0.78141254094409029</c:v>
                </c:pt>
                <c:pt idx="1">
                  <c:v>0.13556807662424333</c:v>
                </c:pt>
                <c:pt idx="2">
                  <c:v>6.7161029250112372E-2</c:v>
                </c:pt>
                <c:pt idx="3">
                  <c:v>1.580942576830717E-2</c:v>
                </c:pt>
              </c:numCache>
            </c:numRef>
          </c:val>
          <c:extLst>
            <c:ext xmlns:c16="http://schemas.microsoft.com/office/drawing/2014/chart" uri="{C3380CC4-5D6E-409C-BE32-E72D297353CC}">
              <c16:uniqueId val="{00000011-3CDD-4CB0-B995-01CC9332D4BC}"/>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r"/>
      <c:layout>
        <c:manualLayout>
          <c:xMode val="edge"/>
          <c:yMode val="edge"/>
          <c:x val="0.58066822822445996"/>
          <c:y val="0"/>
          <c:w val="0.40605155929214026"/>
          <c:h val="1"/>
        </c:manualLayout>
      </c:layout>
      <c:overlay val="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tr-TR"/>
        </a:p>
      </c:txPr>
    </c:legend>
    <c:plotVisOnly val="1"/>
    <c:dispBlanksAs val="gap"/>
    <c:showDLblsOverMax val="0"/>
  </c:chart>
  <c:spPr>
    <a:solidFill>
      <a:schemeClr val="accent5">
        <a:lumMod val="20000"/>
        <a:lumOff val="80000"/>
      </a:schemeClr>
    </a:solidFill>
    <a:ln w="12700" cap="flat" cmpd="sng" algn="ctr">
      <a:solidFill>
        <a:schemeClr val="tx1"/>
      </a:solidFill>
      <a:round/>
    </a:ln>
    <a:effectLst/>
  </c:spPr>
  <c:txPr>
    <a:bodyPr/>
    <a:lstStyle/>
    <a:p>
      <a:pPr>
        <a:defRPr sz="1100" b="1">
          <a:solidFill>
            <a:sysClr val="windowText" lastClr="000000"/>
          </a:solidFill>
          <a:latin typeface="Times New Roman" panose="02020603050405020304" pitchFamily="18" charset="0"/>
          <a:cs typeface="Times New Roman" panose="02020603050405020304" pitchFamily="18" charset="0"/>
        </a:defRPr>
      </a:pPr>
      <a:endParaRPr lang="tr-T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265408779360225E-2"/>
          <c:y val="0.13236710685643316"/>
          <c:w val="0.59926781377453198"/>
          <c:h val="0.7232998286086183"/>
        </c:manualLayout>
      </c:layout>
      <c:pieChart>
        <c:varyColors val="1"/>
        <c:ser>
          <c:idx val="0"/>
          <c:order val="0"/>
          <c:tx>
            <c:strRef>
              <c:f>Sayfa1!$B$1</c:f>
              <c:strCache>
                <c:ptCount val="1"/>
                <c:pt idx="0">
                  <c:v>Sektörlere Göre Belge Adedi</c:v>
                </c:pt>
              </c:strCache>
            </c:strRef>
          </c:tx>
          <c:dPt>
            <c:idx val="0"/>
            <c:bubble3D val="0"/>
            <c:spPr>
              <a:solidFill>
                <a:srgbClr val="00B050"/>
              </a:solidFill>
              <a:ln>
                <a:noFill/>
              </a:ln>
              <a:effectLst/>
            </c:spPr>
            <c:extLst>
              <c:ext xmlns:c16="http://schemas.microsoft.com/office/drawing/2014/chart" uri="{C3380CC4-5D6E-409C-BE32-E72D297353CC}">
                <c16:uniqueId val="{00000001-3ED2-450F-A791-29C9B5D90486}"/>
              </c:ext>
            </c:extLst>
          </c:dPt>
          <c:dPt>
            <c:idx val="1"/>
            <c:bubble3D val="0"/>
            <c:spPr>
              <a:solidFill>
                <a:srgbClr val="FFC000"/>
              </a:solidFill>
              <a:ln>
                <a:noFill/>
              </a:ln>
              <a:effectLst/>
            </c:spPr>
            <c:extLst>
              <c:ext xmlns:c16="http://schemas.microsoft.com/office/drawing/2014/chart" uri="{C3380CC4-5D6E-409C-BE32-E72D297353CC}">
                <c16:uniqueId val="{00000003-3ED2-450F-A791-29C9B5D90486}"/>
              </c:ext>
            </c:extLst>
          </c:dPt>
          <c:dPt>
            <c:idx val="2"/>
            <c:bubble3D val="0"/>
            <c:spPr>
              <a:solidFill>
                <a:srgbClr val="00B0F0"/>
              </a:solidFill>
              <a:ln>
                <a:noFill/>
              </a:ln>
              <a:effectLst/>
            </c:spPr>
            <c:extLst>
              <c:ext xmlns:c16="http://schemas.microsoft.com/office/drawing/2014/chart" uri="{C3380CC4-5D6E-409C-BE32-E72D297353CC}">
                <c16:uniqueId val="{00000005-3ED2-450F-A791-29C9B5D90486}"/>
              </c:ext>
            </c:extLst>
          </c:dPt>
          <c:dPt>
            <c:idx val="3"/>
            <c:bubble3D val="0"/>
            <c:spPr>
              <a:solidFill>
                <a:schemeClr val="bg2">
                  <a:lumMod val="75000"/>
                </a:schemeClr>
              </a:solidFill>
              <a:ln>
                <a:noFill/>
              </a:ln>
              <a:effectLst/>
            </c:spPr>
            <c:extLst>
              <c:ext xmlns:c16="http://schemas.microsoft.com/office/drawing/2014/chart" uri="{C3380CC4-5D6E-409C-BE32-E72D297353CC}">
                <c16:uniqueId val="{00000007-3ED2-450F-A791-29C9B5D90486}"/>
              </c:ext>
            </c:extLst>
          </c:dPt>
          <c:dLbls>
            <c:dLbl>
              <c:idx val="0"/>
              <c:layout>
                <c:manualLayout>
                  <c:x val="-0.23983408863142999"/>
                  <c:y val="4.2568135204723169E-2"/>
                </c:manualLayout>
              </c:layout>
              <c:numFmt formatCode="%\ 0.00" sourceLinked="0"/>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tr-TR"/>
                </a:p>
              </c:txPr>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1-3ED2-450F-A791-29C9B5D90486}"/>
                </c:ext>
              </c:extLst>
            </c:dLbl>
            <c:dLbl>
              <c:idx val="1"/>
              <c:layout>
                <c:manualLayout>
                  <c:x val="0.1481827194813202"/>
                  <c:y val="-0.20932177240987698"/>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3-3ED2-450F-A791-29C9B5D90486}"/>
                </c:ext>
              </c:extLst>
            </c:dLbl>
            <c:dLbl>
              <c:idx val="2"/>
              <c:layout>
                <c:manualLayout>
                  <c:x val="7.0579465272578634E-2"/>
                  <c:y val="3.0498136993831467E-2"/>
                </c:manualLayout>
              </c:layout>
              <c:numFmt formatCode="%\ 0.00" sourceLinked="0"/>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tr-TR"/>
                </a:p>
              </c:txPr>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5-3ED2-450F-A791-29C9B5D90486}"/>
                </c:ext>
              </c:extLst>
            </c:dLbl>
            <c:dLbl>
              <c:idx val="3"/>
              <c:layout>
                <c:manualLayout>
                  <c:x val="0.11360460332617599"/>
                  <c:y val="0.17557180158011965"/>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7-3ED2-450F-A791-29C9B5D90486}"/>
                </c:ext>
              </c:extLst>
            </c:dLbl>
            <c:numFmt formatCode="%\ 0.00" sourceLinked="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tr-TR"/>
              </a:p>
            </c:txPr>
            <c:dLblPos val="outEnd"/>
            <c:showLegendKey val="0"/>
            <c:showVal val="1"/>
            <c:showCatName val="0"/>
            <c:showSerName val="0"/>
            <c:showPercent val="1"/>
            <c:showBubbleSize val="0"/>
            <c:separator>
</c:separator>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Sayfa1!$A$2:$A$5</c:f>
              <c:strCache>
                <c:ptCount val="4"/>
                <c:pt idx="0">
                  <c:v>Orman Alanı</c:v>
                </c:pt>
                <c:pt idx="1">
                  <c:v>Tarım Alanı</c:v>
                </c:pt>
                <c:pt idx="2">
                  <c:v>Çayır &amp; Mera Alanı</c:v>
                </c:pt>
                <c:pt idx="3">
                  <c:v>Tarım Dışı Alan</c:v>
                </c:pt>
              </c:strCache>
            </c:strRef>
          </c:cat>
          <c:val>
            <c:numRef>
              <c:f>Sayfa1!$B$2:$B$5</c:f>
              <c:numCache>
                <c:formatCode>#,##0</c:formatCode>
                <c:ptCount val="4"/>
                <c:pt idx="0">
                  <c:v>3228850</c:v>
                </c:pt>
                <c:pt idx="1">
                  <c:v>1532883</c:v>
                </c:pt>
                <c:pt idx="2">
                  <c:v>1180510</c:v>
                </c:pt>
                <c:pt idx="3">
                  <c:v>991757</c:v>
                </c:pt>
              </c:numCache>
            </c:numRef>
          </c:val>
          <c:extLst>
            <c:ext xmlns:c16="http://schemas.microsoft.com/office/drawing/2014/chart" uri="{C3380CC4-5D6E-409C-BE32-E72D297353CC}">
              <c16:uniqueId val="{00000008-3ED2-450F-A791-29C9B5D90486}"/>
            </c:ext>
          </c:extLst>
        </c:ser>
        <c:ser>
          <c:idx val="1"/>
          <c:order val="1"/>
          <c:tx>
            <c:strRef>
              <c:f>Sayfa1!$C$1</c:f>
              <c:strCache>
                <c:ptCount val="1"/>
                <c:pt idx="0">
                  <c:v>Sütun1</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A-3ED2-450F-A791-29C9B5D90486}"/>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C-3ED2-450F-A791-29C9B5D90486}"/>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E-3ED2-450F-A791-29C9B5D90486}"/>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10-3ED2-450F-A791-29C9B5D90486}"/>
              </c:ext>
            </c:extLst>
          </c:dPt>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tr-TR"/>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Sayfa1!$A$2:$A$5</c:f>
              <c:strCache>
                <c:ptCount val="4"/>
                <c:pt idx="0">
                  <c:v>Orman Alanı</c:v>
                </c:pt>
                <c:pt idx="1">
                  <c:v>Tarım Alanı</c:v>
                </c:pt>
                <c:pt idx="2">
                  <c:v>Çayır &amp; Mera Alanı</c:v>
                </c:pt>
                <c:pt idx="3">
                  <c:v>Tarım Dışı Alan</c:v>
                </c:pt>
              </c:strCache>
            </c:strRef>
          </c:cat>
          <c:val>
            <c:numRef>
              <c:f>Sayfa1!$C$2:$C$5</c:f>
              <c:numCache>
                <c:formatCode>0.00%</c:formatCode>
                <c:ptCount val="4"/>
                <c:pt idx="0">
                  <c:v>0.46565474473608309</c:v>
                </c:pt>
                <c:pt idx="1">
                  <c:v>0.22106763772714161</c:v>
                </c:pt>
                <c:pt idx="2">
                  <c:v>0.17024949524084224</c:v>
                </c:pt>
                <c:pt idx="3">
                  <c:v>0.14302812229593309</c:v>
                </c:pt>
              </c:numCache>
            </c:numRef>
          </c:val>
          <c:extLst>
            <c:ext xmlns:c16="http://schemas.microsoft.com/office/drawing/2014/chart" uri="{C3380CC4-5D6E-409C-BE32-E72D297353CC}">
              <c16:uniqueId val="{00000011-3ED2-450F-A791-29C9B5D9048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3338324494967124"/>
          <c:y val="1.3972870377812981E-2"/>
          <c:w val="0.33969509516326363"/>
          <c:h val="0.98407373056733294"/>
        </c:manualLayout>
      </c:layout>
      <c:overlay val="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tr-TR"/>
        </a:p>
      </c:txPr>
    </c:legend>
    <c:plotVisOnly val="1"/>
    <c:dispBlanksAs val="gap"/>
    <c:showDLblsOverMax val="0"/>
  </c:chart>
  <c:spPr>
    <a:solidFill>
      <a:schemeClr val="accent5">
        <a:lumMod val="20000"/>
        <a:lumOff val="80000"/>
      </a:schemeClr>
    </a:solidFill>
    <a:ln w="12700" cap="flat" cmpd="sng" algn="ctr">
      <a:solidFill>
        <a:schemeClr val="tx1"/>
      </a:solidFill>
      <a:round/>
    </a:ln>
    <a:effectLst/>
  </c:spPr>
  <c:txPr>
    <a:bodyPr/>
    <a:lstStyle/>
    <a:p>
      <a:pPr>
        <a:defRPr sz="1100" b="1">
          <a:solidFill>
            <a:sysClr val="windowText" lastClr="000000"/>
          </a:solidFill>
          <a:latin typeface="Times New Roman" panose="02020603050405020304" pitchFamily="18" charset="0"/>
          <a:cs typeface="Times New Roman" panose="02020603050405020304" pitchFamily="18" charset="0"/>
        </a:defRPr>
      </a:pPr>
      <a:endParaRPr lang="tr-T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545175497130658E-2"/>
          <c:y val="0.20478204112807238"/>
          <c:w val="0.60077974998887862"/>
          <c:h val="0.62711320398650172"/>
        </c:manualLayout>
      </c:layout>
      <c:pieChart>
        <c:varyColors val="1"/>
        <c:ser>
          <c:idx val="0"/>
          <c:order val="0"/>
          <c:spPr>
            <a:ln>
              <a:noFill/>
            </a:ln>
          </c:spPr>
          <c:dPt>
            <c:idx val="0"/>
            <c:bubble3D val="0"/>
            <c:spPr>
              <a:solidFill>
                <a:schemeClr val="accent1"/>
              </a:solidFill>
              <a:ln w="19050">
                <a:noFill/>
              </a:ln>
              <a:effectLst/>
            </c:spPr>
            <c:extLst>
              <c:ext xmlns:c16="http://schemas.microsoft.com/office/drawing/2014/chart" uri="{C3380CC4-5D6E-409C-BE32-E72D297353CC}">
                <c16:uniqueId val="{00000001-5026-4965-8968-E1DB3A9BB255}"/>
              </c:ext>
            </c:extLst>
          </c:dPt>
          <c:dPt>
            <c:idx val="1"/>
            <c:bubble3D val="0"/>
            <c:spPr>
              <a:solidFill>
                <a:schemeClr val="accent2"/>
              </a:solidFill>
              <a:ln w="19050">
                <a:noFill/>
              </a:ln>
              <a:effectLst/>
            </c:spPr>
            <c:extLst>
              <c:ext xmlns:c16="http://schemas.microsoft.com/office/drawing/2014/chart" uri="{C3380CC4-5D6E-409C-BE32-E72D297353CC}">
                <c16:uniqueId val="{00000003-5026-4965-8968-E1DB3A9BB255}"/>
              </c:ext>
            </c:extLst>
          </c:dPt>
          <c:dPt>
            <c:idx val="2"/>
            <c:bubble3D val="0"/>
            <c:spPr>
              <a:solidFill>
                <a:schemeClr val="accent3"/>
              </a:solidFill>
              <a:ln w="19050">
                <a:noFill/>
              </a:ln>
              <a:effectLst/>
            </c:spPr>
            <c:extLst>
              <c:ext xmlns:c16="http://schemas.microsoft.com/office/drawing/2014/chart" uri="{C3380CC4-5D6E-409C-BE32-E72D297353CC}">
                <c16:uniqueId val="{00000005-5026-4965-8968-E1DB3A9BB255}"/>
              </c:ext>
            </c:extLst>
          </c:dPt>
          <c:dPt>
            <c:idx val="3"/>
            <c:bubble3D val="0"/>
            <c:spPr>
              <a:solidFill>
                <a:schemeClr val="accent4"/>
              </a:solidFill>
              <a:ln w="19050">
                <a:noFill/>
              </a:ln>
              <a:effectLst/>
            </c:spPr>
            <c:extLst>
              <c:ext xmlns:c16="http://schemas.microsoft.com/office/drawing/2014/chart" uri="{C3380CC4-5D6E-409C-BE32-E72D297353CC}">
                <c16:uniqueId val="{00000007-5026-4965-8968-E1DB3A9BB255}"/>
              </c:ext>
            </c:extLst>
          </c:dPt>
          <c:dPt>
            <c:idx val="4"/>
            <c:bubble3D val="0"/>
            <c:spPr>
              <a:solidFill>
                <a:schemeClr val="accent5"/>
              </a:solidFill>
              <a:ln w="19050">
                <a:noFill/>
              </a:ln>
              <a:effectLst/>
            </c:spPr>
            <c:extLst>
              <c:ext xmlns:c16="http://schemas.microsoft.com/office/drawing/2014/chart" uri="{C3380CC4-5D6E-409C-BE32-E72D297353CC}">
                <c16:uniqueId val="{00000009-5026-4965-8968-E1DB3A9BB255}"/>
              </c:ext>
            </c:extLst>
          </c:dPt>
          <c:dPt>
            <c:idx val="5"/>
            <c:bubble3D val="0"/>
            <c:spPr>
              <a:solidFill>
                <a:schemeClr val="accent6"/>
              </a:solidFill>
              <a:ln w="19050">
                <a:noFill/>
              </a:ln>
              <a:effectLst/>
            </c:spPr>
            <c:extLst>
              <c:ext xmlns:c16="http://schemas.microsoft.com/office/drawing/2014/chart" uri="{C3380CC4-5D6E-409C-BE32-E72D297353CC}">
                <c16:uniqueId val="{0000000B-5026-4965-8968-E1DB3A9BB255}"/>
              </c:ext>
            </c:extLst>
          </c:dPt>
          <c:dLbls>
            <c:dLbl>
              <c:idx val="0"/>
              <c:layout>
                <c:manualLayout>
                  <c:x val="-0.19257404688820678"/>
                  <c:y val="3.0163205701992244E-2"/>
                </c:manualLayout>
              </c:layout>
              <c:numFmt formatCode="%\ 0.00" sourceLinked="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tr-TR"/>
                </a:p>
              </c:txPr>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1-5026-4965-8968-E1DB3A9BB255}"/>
                </c:ext>
              </c:extLst>
            </c:dLbl>
            <c:dLbl>
              <c:idx val="1"/>
              <c:layout>
                <c:manualLayout>
                  <c:x val="0.1146684461052538"/>
                  <c:y val="-0.17355740455364438"/>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3-5026-4965-8968-E1DB3A9BB255}"/>
                </c:ext>
              </c:extLst>
            </c:dLbl>
            <c:dLbl>
              <c:idx val="2"/>
              <c:layout>
                <c:manualLayout>
                  <c:x val="0.11107878464344499"/>
                  <c:y val="4.6743930073957565E-2"/>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5-5026-4965-8968-E1DB3A9BB255}"/>
                </c:ext>
              </c:extLst>
            </c:dLbl>
            <c:dLbl>
              <c:idx val="3"/>
              <c:layout>
                <c:manualLayout>
                  <c:x val="8.681613950798521E-2"/>
                  <c:y val="9.9099233076314353E-2"/>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7-5026-4965-8968-E1DB3A9BB255}"/>
                </c:ext>
              </c:extLst>
            </c:dLbl>
            <c:dLbl>
              <c:idx val="4"/>
              <c:layout>
                <c:manualLayout>
                  <c:x val="4.0456425997597759E-2"/>
                  <c:y val="-3.6357849307192248E-3"/>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9-5026-4965-8968-E1DB3A9BB255}"/>
                </c:ext>
              </c:extLst>
            </c:dLbl>
            <c:dLbl>
              <c:idx val="5"/>
              <c:layout>
                <c:manualLayout>
                  <c:x val="5.1161528537746297E-2"/>
                  <c:y val="5.1920747034541791E-3"/>
                </c:manualLayout>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B-5026-4965-8968-E1DB3A9BB255}"/>
                </c:ext>
              </c:extLst>
            </c:dLbl>
            <c:numFmt formatCode="%\ 0.00" sourceLinked="0"/>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tr-TR"/>
              </a:p>
            </c:txPr>
            <c:dLblPos val="bestFit"/>
            <c:showLegendKey val="0"/>
            <c:showVal val="1"/>
            <c:showCatName val="0"/>
            <c:showSerName val="0"/>
            <c:showPercent val="1"/>
            <c:showBubbleSize val="0"/>
            <c:separator>
</c:separator>
            <c:showLeaderLines val="0"/>
            <c:extLst>
              <c:ext xmlns:c15="http://schemas.microsoft.com/office/drawing/2012/chart" uri="{CE6537A1-D6FC-4f65-9D91-7224C49458BB}"/>
            </c:extLst>
          </c:dLbls>
          <c:cat>
            <c:strRef>
              <c:f>Sayfa1!$A$1:$A$6</c:f>
              <c:strCache>
                <c:ptCount val="6"/>
                <c:pt idx="0">
                  <c:v>Koyun</c:v>
                </c:pt>
                <c:pt idx="1">
                  <c:v>İnek ve Düve</c:v>
                </c:pt>
                <c:pt idx="2">
                  <c:v>Buzağı ve Dana</c:v>
                </c:pt>
                <c:pt idx="3">
                  <c:v>Boğa, Öküz ve Tosun</c:v>
                </c:pt>
                <c:pt idx="4">
                  <c:v>Keçi</c:v>
                </c:pt>
                <c:pt idx="5">
                  <c:v>Manda, At, Katır ve Eşek</c:v>
                </c:pt>
              </c:strCache>
            </c:strRef>
          </c:cat>
          <c:val>
            <c:numRef>
              <c:f>Sayfa1!$B$1:$B$6</c:f>
              <c:numCache>
                <c:formatCode>#,##0</c:formatCode>
                <c:ptCount val="6"/>
                <c:pt idx="0">
                  <c:v>101182</c:v>
                </c:pt>
                <c:pt idx="1">
                  <c:v>68810</c:v>
                </c:pt>
                <c:pt idx="2">
                  <c:v>27624</c:v>
                </c:pt>
                <c:pt idx="3">
                  <c:v>16152</c:v>
                </c:pt>
                <c:pt idx="4">
                  <c:v>13906</c:v>
                </c:pt>
                <c:pt idx="5">
                  <c:v>1453</c:v>
                </c:pt>
              </c:numCache>
            </c:numRef>
          </c:val>
          <c:extLst>
            <c:ext xmlns:c16="http://schemas.microsoft.com/office/drawing/2014/chart" uri="{C3380CC4-5D6E-409C-BE32-E72D297353CC}">
              <c16:uniqueId val="{0000000C-5026-4965-8968-E1DB3A9BB255}"/>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r"/>
      <c:layout>
        <c:manualLayout>
          <c:xMode val="edge"/>
          <c:yMode val="edge"/>
          <c:x val="0.65154054895680402"/>
          <c:y val="4.7698006303391965E-2"/>
          <c:w val="0.34280030250455984"/>
          <c:h val="0.91379853380396414"/>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solidFill>
      <a:schemeClr val="accent1">
        <a:lumMod val="20000"/>
        <a:lumOff val="80000"/>
      </a:schemeClr>
    </a:solidFill>
    <a:ln w="9525" cap="flat" cmpd="sng" algn="ctr">
      <a:solidFill>
        <a:schemeClr val="tx1"/>
      </a:solidFill>
      <a:round/>
    </a:ln>
    <a:effectLst/>
  </c:spPr>
  <c:txPr>
    <a:bodyPr/>
    <a:lstStyle/>
    <a:p>
      <a:pPr>
        <a:defRPr sz="1200" b="1"/>
      </a:pPr>
      <a:endParaRPr lang="tr-T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Times New Roman" panose="02020603050405020304" pitchFamily="18" charset="0"/>
              </a:defRPr>
            </a:pPr>
            <a:r>
              <a:rPr lang="tr-TR"/>
              <a:t>Gelen ve Geceleyen Turist Sayıları</a:t>
            </a:r>
          </a:p>
        </c:rich>
      </c:tx>
      <c:layout>
        <c:manualLayout>
          <c:xMode val="edge"/>
          <c:yMode val="edge"/>
          <c:x val="4.8931822187294055E-2"/>
          <c:y val="1.7178479691229834E-2"/>
        </c:manualLayout>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Times New Roman" panose="02020603050405020304" pitchFamily="18" charset="0"/>
            </a:defRPr>
          </a:pPr>
          <a:endParaRPr lang="tr-TR"/>
        </a:p>
      </c:txPr>
    </c:title>
    <c:autoTitleDeleted val="0"/>
    <c:plotArea>
      <c:layout/>
      <c:barChart>
        <c:barDir val="col"/>
        <c:grouping val="clustered"/>
        <c:varyColors val="0"/>
        <c:ser>
          <c:idx val="0"/>
          <c:order val="0"/>
          <c:tx>
            <c:v>Gelen Yabancı</c:v>
          </c:tx>
          <c:spPr>
            <a:solidFill>
              <a:srgbClr val="7030A0"/>
            </a:solidFill>
            <a:ln>
              <a:noFill/>
            </a:ln>
            <a:effectLst/>
          </c:spPr>
          <c:invertIfNegative val="0"/>
          <c:dLbls>
            <c:spPr>
              <a:noFill/>
              <a:ln>
                <a:noFill/>
              </a:ln>
              <a:effectLst/>
            </c:spPr>
            <c:txPr>
              <a:bodyPr rot="-5400000" spcFirstLastPara="1" vertOverflow="ellipsis" wrap="square" anchor="ctr" anchorCtr="1"/>
              <a:lstStyle/>
              <a:p>
                <a:pPr>
                  <a:defRPr sz="1200" b="1" i="0" u="none" strike="noStrike" kern="1200" baseline="0">
                    <a:solidFill>
                      <a:schemeClr val="tx1">
                        <a:lumMod val="75000"/>
                        <a:lumOff val="25000"/>
                      </a:schemeClr>
                    </a:solidFill>
                    <a:latin typeface="+mn-lt"/>
                    <a:ea typeface="+mn-ea"/>
                    <a:cs typeface="Times New Roman" panose="02020603050405020304" pitchFamily="18" charset="0"/>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'2012 Yok'!$A$3:$A$15</c:f>
              <c:numCache>
                <c:formatCode>General</c:formatCode>
                <c:ptCount val="13"/>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numCache>
            </c:numRef>
          </c:cat>
          <c:val>
            <c:numRef>
              <c:f>'2012 Yok'!$B$3:$B$15</c:f>
              <c:numCache>
                <c:formatCode>#,##0</c:formatCode>
                <c:ptCount val="13"/>
                <c:pt idx="0">
                  <c:v>3513</c:v>
                </c:pt>
                <c:pt idx="1">
                  <c:v>5037</c:v>
                </c:pt>
                <c:pt idx="2">
                  <c:v>5274</c:v>
                </c:pt>
                <c:pt idx="3">
                  <c:v>1899</c:v>
                </c:pt>
                <c:pt idx="4">
                  <c:v>6048</c:v>
                </c:pt>
                <c:pt idx="5">
                  <c:v>7085</c:v>
                </c:pt>
                <c:pt idx="6">
                  <c:v>5118</c:v>
                </c:pt>
                <c:pt idx="7">
                  <c:v>1572</c:v>
                </c:pt>
                <c:pt idx="8">
                  <c:v>2883</c:v>
                </c:pt>
                <c:pt idx="9">
                  <c:v>4686</c:v>
                </c:pt>
                <c:pt idx="10">
                  <c:v>5526</c:v>
                </c:pt>
                <c:pt idx="11">
                  <c:v>5951</c:v>
                </c:pt>
                <c:pt idx="12">
                  <c:v>5757</c:v>
                </c:pt>
              </c:numCache>
            </c:numRef>
          </c:val>
          <c:extLst>
            <c:ext xmlns:c16="http://schemas.microsoft.com/office/drawing/2014/chart" uri="{C3380CC4-5D6E-409C-BE32-E72D297353CC}">
              <c16:uniqueId val="{00000000-4BBB-4E5E-9576-7D2F2C2CA930}"/>
            </c:ext>
          </c:extLst>
        </c:ser>
        <c:ser>
          <c:idx val="2"/>
          <c:order val="1"/>
          <c:tx>
            <c:v>Gelen Yerli</c:v>
          </c:tx>
          <c:spPr>
            <a:solidFill>
              <a:srgbClr val="92D050"/>
            </a:solidFill>
            <a:ln>
              <a:noFill/>
            </a:ln>
            <a:effectLst/>
          </c:spPr>
          <c:invertIfNegative val="0"/>
          <c:dLbls>
            <c:spPr>
              <a:noFill/>
              <a:ln>
                <a:noFill/>
              </a:ln>
              <a:effectLst/>
            </c:spPr>
            <c:txPr>
              <a:bodyPr rot="-5400000" spcFirstLastPara="1" vertOverflow="ellipsis" wrap="square" anchor="ctr" anchorCtr="1"/>
              <a:lstStyle/>
              <a:p>
                <a:pPr>
                  <a:defRPr sz="1200" b="1" i="0" u="none" strike="noStrike" kern="1200" baseline="0">
                    <a:solidFill>
                      <a:schemeClr val="tx1">
                        <a:lumMod val="75000"/>
                        <a:lumOff val="25000"/>
                      </a:schemeClr>
                    </a:solidFill>
                    <a:latin typeface="+mn-lt"/>
                    <a:ea typeface="+mn-ea"/>
                    <a:cs typeface="Times New Roman" panose="02020603050405020304" pitchFamily="18" charset="0"/>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'2012 Yok'!$A$3:$A$15</c:f>
              <c:numCache>
                <c:formatCode>General</c:formatCode>
                <c:ptCount val="13"/>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numCache>
            </c:numRef>
          </c:cat>
          <c:val>
            <c:numRef>
              <c:f>'2012 Yok'!$C$3:$C$15</c:f>
              <c:numCache>
                <c:formatCode>#,##0</c:formatCode>
                <c:ptCount val="13"/>
                <c:pt idx="0">
                  <c:v>164890</c:v>
                </c:pt>
                <c:pt idx="1">
                  <c:v>115509</c:v>
                </c:pt>
                <c:pt idx="2">
                  <c:v>128897</c:v>
                </c:pt>
                <c:pt idx="3">
                  <c:v>106606</c:v>
                </c:pt>
                <c:pt idx="4">
                  <c:v>207569</c:v>
                </c:pt>
                <c:pt idx="5">
                  <c:v>213421</c:v>
                </c:pt>
                <c:pt idx="6">
                  <c:v>224088</c:v>
                </c:pt>
                <c:pt idx="7">
                  <c:v>151312</c:v>
                </c:pt>
                <c:pt idx="8">
                  <c:v>208045</c:v>
                </c:pt>
                <c:pt idx="9">
                  <c:v>217534</c:v>
                </c:pt>
                <c:pt idx="10">
                  <c:v>174553</c:v>
                </c:pt>
                <c:pt idx="11">
                  <c:v>183073</c:v>
                </c:pt>
                <c:pt idx="12">
                  <c:v>173835</c:v>
                </c:pt>
              </c:numCache>
            </c:numRef>
          </c:val>
          <c:extLst>
            <c:ext xmlns:c16="http://schemas.microsoft.com/office/drawing/2014/chart" uri="{C3380CC4-5D6E-409C-BE32-E72D297353CC}">
              <c16:uniqueId val="{00000001-4BBB-4E5E-9576-7D2F2C2CA930}"/>
            </c:ext>
          </c:extLst>
        </c:ser>
        <c:ser>
          <c:idx val="1"/>
          <c:order val="2"/>
          <c:tx>
            <c:v>Geceleyen Yabancı</c:v>
          </c:tx>
          <c:spPr>
            <a:solidFill>
              <a:srgbClr val="0070C0"/>
            </a:solidFill>
            <a:ln>
              <a:noFill/>
            </a:ln>
            <a:effectLst/>
          </c:spPr>
          <c:invertIfNegative val="0"/>
          <c:dLbls>
            <c:spPr>
              <a:noFill/>
              <a:ln>
                <a:noFill/>
              </a:ln>
              <a:effectLst/>
            </c:spPr>
            <c:txPr>
              <a:bodyPr rot="-5400000" spcFirstLastPara="1" vertOverflow="ellipsis" wrap="square" anchor="ctr" anchorCtr="1"/>
              <a:lstStyle/>
              <a:p>
                <a:pPr>
                  <a:defRPr sz="1200" b="1" i="0" u="none" strike="noStrike" kern="1200" baseline="0">
                    <a:solidFill>
                      <a:schemeClr val="tx1">
                        <a:lumMod val="75000"/>
                        <a:lumOff val="25000"/>
                      </a:schemeClr>
                    </a:solidFill>
                    <a:latin typeface="+mn-lt"/>
                    <a:ea typeface="+mn-ea"/>
                    <a:cs typeface="Times New Roman" panose="02020603050405020304" pitchFamily="18" charset="0"/>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'2012 Yok'!$A$3:$A$15</c:f>
              <c:numCache>
                <c:formatCode>General</c:formatCode>
                <c:ptCount val="13"/>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numCache>
            </c:numRef>
          </c:cat>
          <c:val>
            <c:numRef>
              <c:f>'2012 Yok'!$E$3:$E$15</c:f>
              <c:numCache>
                <c:formatCode>#,##0</c:formatCode>
                <c:ptCount val="13"/>
                <c:pt idx="0">
                  <c:v>5152</c:v>
                </c:pt>
                <c:pt idx="1">
                  <c:v>6988</c:v>
                </c:pt>
                <c:pt idx="2">
                  <c:v>7426</c:v>
                </c:pt>
                <c:pt idx="3">
                  <c:v>2885</c:v>
                </c:pt>
                <c:pt idx="4">
                  <c:v>12132</c:v>
                </c:pt>
                <c:pt idx="5">
                  <c:v>12476</c:v>
                </c:pt>
                <c:pt idx="6">
                  <c:v>7840</c:v>
                </c:pt>
                <c:pt idx="7">
                  <c:v>3005</c:v>
                </c:pt>
                <c:pt idx="8">
                  <c:v>5665</c:v>
                </c:pt>
                <c:pt idx="9">
                  <c:v>8512</c:v>
                </c:pt>
                <c:pt idx="10">
                  <c:v>13194</c:v>
                </c:pt>
                <c:pt idx="11">
                  <c:v>13954</c:v>
                </c:pt>
                <c:pt idx="12">
                  <c:v>11156</c:v>
                </c:pt>
              </c:numCache>
            </c:numRef>
          </c:val>
          <c:extLst>
            <c:ext xmlns:c16="http://schemas.microsoft.com/office/drawing/2014/chart" uri="{C3380CC4-5D6E-409C-BE32-E72D297353CC}">
              <c16:uniqueId val="{00000002-4BBB-4E5E-9576-7D2F2C2CA930}"/>
            </c:ext>
          </c:extLst>
        </c:ser>
        <c:ser>
          <c:idx val="3"/>
          <c:order val="3"/>
          <c:tx>
            <c:v>Geceleyen Yerli</c:v>
          </c:tx>
          <c:spPr>
            <a:solidFill>
              <a:srgbClr val="C00000"/>
            </a:solidFill>
            <a:ln>
              <a:noFill/>
            </a:ln>
            <a:effectLst/>
          </c:spPr>
          <c:invertIfNegative val="0"/>
          <c:dLbls>
            <c:spPr>
              <a:noFill/>
              <a:ln>
                <a:noFill/>
              </a:ln>
              <a:effectLst/>
            </c:spPr>
            <c:txPr>
              <a:bodyPr rot="-5400000" spcFirstLastPara="1" vertOverflow="ellipsis" wrap="square" anchor="ctr" anchorCtr="1"/>
              <a:lstStyle/>
              <a:p>
                <a:pPr>
                  <a:defRPr sz="1200" b="1" i="0" u="none" strike="noStrike" kern="1200" baseline="0">
                    <a:solidFill>
                      <a:schemeClr val="tx1">
                        <a:lumMod val="75000"/>
                        <a:lumOff val="25000"/>
                      </a:schemeClr>
                    </a:solidFill>
                    <a:latin typeface="+mn-lt"/>
                    <a:ea typeface="+mn-ea"/>
                    <a:cs typeface="Times New Roman" panose="02020603050405020304" pitchFamily="18" charset="0"/>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'2012 Yok'!$A$3:$A$15</c:f>
              <c:numCache>
                <c:formatCode>General</c:formatCode>
                <c:ptCount val="13"/>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numCache>
            </c:numRef>
          </c:cat>
          <c:val>
            <c:numRef>
              <c:f>'2012 Yok'!$F$3:$F$15</c:f>
              <c:numCache>
                <c:formatCode>#,##0</c:formatCode>
                <c:ptCount val="13"/>
                <c:pt idx="0">
                  <c:v>211664</c:v>
                </c:pt>
                <c:pt idx="1">
                  <c:v>166369</c:v>
                </c:pt>
                <c:pt idx="2">
                  <c:v>194144</c:v>
                </c:pt>
                <c:pt idx="3">
                  <c:v>170170</c:v>
                </c:pt>
                <c:pt idx="4">
                  <c:v>314948</c:v>
                </c:pt>
                <c:pt idx="5">
                  <c:v>318343</c:v>
                </c:pt>
                <c:pt idx="6">
                  <c:v>346343</c:v>
                </c:pt>
                <c:pt idx="7">
                  <c:v>232155</c:v>
                </c:pt>
                <c:pt idx="8">
                  <c:v>347258</c:v>
                </c:pt>
                <c:pt idx="9">
                  <c:v>364365</c:v>
                </c:pt>
                <c:pt idx="10">
                  <c:v>296087</c:v>
                </c:pt>
                <c:pt idx="11">
                  <c:v>287614</c:v>
                </c:pt>
                <c:pt idx="12">
                  <c:v>287884</c:v>
                </c:pt>
              </c:numCache>
            </c:numRef>
          </c:val>
          <c:extLst>
            <c:ext xmlns:c16="http://schemas.microsoft.com/office/drawing/2014/chart" uri="{C3380CC4-5D6E-409C-BE32-E72D297353CC}">
              <c16:uniqueId val="{00000003-4BBB-4E5E-9576-7D2F2C2CA930}"/>
            </c:ext>
          </c:extLst>
        </c:ser>
        <c:dLbls>
          <c:dLblPos val="outEnd"/>
          <c:showLegendKey val="0"/>
          <c:showVal val="1"/>
          <c:showCatName val="0"/>
          <c:showSerName val="0"/>
          <c:showPercent val="0"/>
          <c:showBubbleSize val="0"/>
        </c:dLbls>
        <c:gapWidth val="219"/>
        <c:axId val="1298254415"/>
        <c:axId val="1298256079"/>
      </c:barChart>
      <c:catAx>
        <c:axId val="1298254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Times New Roman" panose="02020603050405020304" pitchFamily="18" charset="0"/>
              </a:defRPr>
            </a:pPr>
            <a:endParaRPr lang="tr-TR"/>
          </a:p>
        </c:txPr>
        <c:crossAx val="1298256079"/>
        <c:crosses val="autoZero"/>
        <c:auto val="1"/>
        <c:lblAlgn val="ctr"/>
        <c:lblOffset val="100"/>
        <c:noMultiLvlLbl val="0"/>
      </c:catAx>
      <c:valAx>
        <c:axId val="1298256079"/>
        <c:scaling>
          <c:orientation val="minMax"/>
          <c:max val="375000"/>
          <c:min val="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Times New Roman" panose="02020603050405020304" pitchFamily="18" charset="0"/>
              </a:defRPr>
            </a:pPr>
            <a:endParaRPr lang="tr-TR"/>
          </a:p>
        </c:txPr>
        <c:crossAx val="1298254415"/>
        <c:crosses val="autoZero"/>
        <c:crossBetween val="between"/>
        <c:majorUnit val="25000"/>
        <c:minorUnit val="1250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Times New Roman" panose="02020603050405020304" pitchFamily="18" charset="0"/>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sz="1200" b="1">
          <a:latin typeface="+mn-lt"/>
          <a:cs typeface="Times New Roman" panose="02020603050405020304" pitchFamily="18" charset="0"/>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6.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7.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7.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image" Target="../media/image4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image" Target="../media/image45.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338726-353F-472B-80C6-CFDB7A151340}" type="doc">
      <dgm:prSet loTypeId="urn:microsoft.com/office/officeart/2005/8/layout/vList4" loCatId="picture" qsTypeId="urn:microsoft.com/office/officeart/2005/8/quickstyle/simple1" qsCatId="simple" csTypeId="urn:microsoft.com/office/officeart/2005/8/colors/accent1_1" csCatId="accent1" phldr="1"/>
      <dgm:spPr/>
      <dgm:t>
        <a:bodyPr/>
        <a:lstStyle/>
        <a:p>
          <a:endParaRPr lang="tr-TR"/>
        </a:p>
      </dgm:t>
    </dgm:pt>
    <dgm:pt modelId="{DCD00C48-76BA-4ED9-93D5-5B57CD5F5DDA}">
      <dgm:prSet phldrT="[Metin]" custT="1"/>
      <dgm:spPr/>
      <dgm:t>
        <a:bodyPr/>
        <a:lstStyle/>
        <a:p>
          <a:pPr algn="just"/>
          <a:r>
            <a:rPr lang="tr-TR" sz="2000" b="1" dirty="0" smtClean="0"/>
            <a:t>  Doğu Karadeniz Kalkınma Ajansı</a:t>
          </a:r>
          <a:endParaRPr lang="tr-TR" sz="2000" b="1" dirty="0"/>
        </a:p>
      </dgm:t>
    </dgm:pt>
    <dgm:pt modelId="{38ADFFDB-C431-4068-81AE-35B15DB7E835}" type="parTrans" cxnId="{84571844-A966-4BC1-A9FC-D1180F6B958C}">
      <dgm:prSet/>
      <dgm:spPr/>
      <dgm:t>
        <a:bodyPr/>
        <a:lstStyle/>
        <a:p>
          <a:pPr algn="just"/>
          <a:endParaRPr lang="tr-TR"/>
        </a:p>
      </dgm:t>
    </dgm:pt>
    <dgm:pt modelId="{BBCF3590-A5BD-4A67-93BD-506105562154}" type="sibTrans" cxnId="{84571844-A966-4BC1-A9FC-D1180F6B958C}">
      <dgm:prSet/>
      <dgm:spPr/>
      <dgm:t>
        <a:bodyPr/>
        <a:lstStyle/>
        <a:p>
          <a:pPr algn="just"/>
          <a:endParaRPr lang="tr-TR"/>
        </a:p>
      </dgm:t>
    </dgm:pt>
    <dgm:pt modelId="{5DC576AB-E917-4C3C-97B7-8E9812F3FFEF}">
      <dgm:prSet phldrT="[Metin]" custT="1"/>
      <dgm:spPr/>
      <dgm:t>
        <a:bodyPr/>
        <a:lstStyle/>
        <a:p>
          <a:pPr algn="just"/>
          <a:r>
            <a:rPr lang="tr-TR" sz="1400" dirty="0" smtClean="0"/>
            <a:t>DOKA Giresun ilinde bugüne kadar kamu kurumları, mahalli idareler, üniversite, özel sektör ve sivil toplum </a:t>
          </a:r>
          <a:r>
            <a:rPr lang="tr-TR" sz="1400" smtClean="0"/>
            <a:t>kuruluşlarının </a:t>
          </a:r>
          <a:r>
            <a:rPr lang="tr-TR" sz="1400" b="1" smtClean="0"/>
            <a:t>180 </a:t>
          </a:r>
          <a:r>
            <a:rPr lang="tr-TR" sz="1400" dirty="0" smtClean="0"/>
            <a:t>projesine destek sağlamış, sağlanan destek miktarı </a:t>
          </a:r>
          <a:r>
            <a:rPr lang="tr-TR" sz="1400" smtClean="0"/>
            <a:t>ise </a:t>
          </a:r>
          <a:r>
            <a:rPr lang="tr-TR" sz="1400" b="1" smtClean="0"/>
            <a:t>338 </a:t>
          </a:r>
          <a:r>
            <a:rPr lang="tr-TR" sz="1400" b="1" dirty="0" smtClean="0"/>
            <a:t>milyon liraya</a:t>
          </a:r>
          <a:r>
            <a:rPr lang="tr-TR" sz="1400" dirty="0" smtClean="0"/>
            <a:t> ulaşmıştır.</a:t>
          </a:r>
          <a:endParaRPr lang="tr-TR" sz="1400" dirty="0"/>
        </a:p>
      </dgm:t>
    </dgm:pt>
    <dgm:pt modelId="{3A0BF140-AEE2-4C1A-A66B-E5CCD73B684B}" type="parTrans" cxnId="{F11C1F78-BD53-4534-BB9F-B8DDB932FBB8}">
      <dgm:prSet/>
      <dgm:spPr/>
      <dgm:t>
        <a:bodyPr/>
        <a:lstStyle/>
        <a:p>
          <a:pPr algn="just"/>
          <a:endParaRPr lang="tr-TR"/>
        </a:p>
      </dgm:t>
    </dgm:pt>
    <dgm:pt modelId="{2FAD1ED1-7DD7-4BAF-BEA5-C35A1FD769E2}" type="sibTrans" cxnId="{F11C1F78-BD53-4534-BB9F-B8DDB932FBB8}">
      <dgm:prSet/>
      <dgm:spPr/>
      <dgm:t>
        <a:bodyPr/>
        <a:lstStyle/>
        <a:p>
          <a:pPr algn="just"/>
          <a:endParaRPr lang="tr-TR"/>
        </a:p>
      </dgm:t>
    </dgm:pt>
    <dgm:pt modelId="{8CFEC1E6-EEA3-4681-95E0-8869BC89E1C4}">
      <dgm:prSet phldrT="[Metin]" custT="1"/>
      <dgm:spPr/>
      <dgm:t>
        <a:bodyPr/>
        <a:lstStyle/>
        <a:p>
          <a:pPr algn="just"/>
          <a:r>
            <a:rPr lang="tr-TR" sz="2000" b="1" i="0" dirty="0" smtClean="0"/>
            <a:t>  Küçük ve Orta Ölçekli İşletmeleri Geliştirme ve Destekleme İdaresi Başkanlığı</a:t>
          </a:r>
          <a:endParaRPr lang="tr-TR" sz="2000" b="1" dirty="0"/>
        </a:p>
      </dgm:t>
    </dgm:pt>
    <dgm:pt modelId="{4BF721C3-D842-4626-8BEA-34E303B372D8}" type="parTrans" cxnId="{10F71DEF-E983-4D3F-9BED-66E39A55EA34}">
      <dgm:prSet/>
      <dgm:spPr/>
      <dgm:t>
        <a:bodyPr/>
        <a:lstStyle/>
        <a:p>
          <a:pPr algn="just"/>
          <a:endParaRPr lang="tr-TR"/>
        </a:p>
      </dgm:t>
    </dgm:pt>
    <dgm:pt modelId="{D7D6AA8F-CCC0-4548-A7B6-34A0F591A459}" type="sibTrans" cxnId="{10F71DEF-E983-4D3F-9BED-66E39A55EA34}">
      <dgm:prSet/>
      <dgm:spPr/>
      <dgm:t>
        <a:bodyPr/>
        <a:lstStyle/>
        <a:p>
          <a:pPr algn="just"/>
          <a:endParaRPr lang="tr-TR"/>
        </a:p>
      </dgm:t>
    </dgm:pt>
    <dgm:pt modelId="{B7EE4C4E-E2CE-4FC4-A9BB-18F80E4BC20F}">
      <dgm:prSet phldrT="[Metin]" custT="1"/>
      <dgm:spPr/>
      <dgm:t>
        <a:bodyPr/>
        <a:lstStyle/>
        <a:p>
          <a:pPr algn="just"/>
          <a:r>
            <a:rPr lang="tr-TR" sz="1400" dirty="0" smtClean="0"/>
            <a:t>KOSGEB Destek Programları kapsamında 1990-2002 Döneminde Giresun İlinde 49 işletmeye 80.017 TL (Deflatörlü 6.834.813 TL) destek verilmişken </a:t>
          </a:r>
          <a:r>
            <a:rPr lang="tr-TR" sz="1400" b="1" i="0" dirty="0" smtClean="0"/>
            <a:t>2003-2024 (31.12.2024 tarihine kadar) yılları arasında 3.200 işletmeye 65.046.125 TL (Deflatörlü 371.783.934 TL) </a:t>
          </a:r>
          <a:r>
            <a:rPr lang="tr-TR" sz="1400" dirty="0" smtClean="0"/>
            <a:t>destek ödemesi yapılmıştır.</a:t>
          </a:r>
          <a:endParaRPr lang="tr-TR" sz="1400" dirty="0"/>
        </a:p>
      </dgm:t>
    </dgm:pt>
    <dgm:pt modelId="{A2EE352F-2FB7-4224-93AF-F4FCEFA5E841}" type="parTrans" cxnId="{FA61B149-2892-4A40-BE6F-25AA16A9A586}">
      <dgm:prSet/>
      <dgm:spPr/>
      <dgm:t>
        <a:bodyPr/>
        <a:lstStyle/>
        <a:p>
          <a:pPr algn="just"/>
          <a:endParaRPr lang="tr-TR"/>
        </a:p>
      </dgm:t>
    </dgm:pt>
    <dgm:pt modelId="{B1CB27DB-F51D-4E00-B050-492B96FDCDDC}" type="sibTrans" cxnId="{FA61B149-2892-4A40-BE6F-25AA16A9A586}">
      <dgm:prSet/>
      <dgm:spPr/>
      <dgm:t>
        <a:bodyPr/>
        <a:lstStyle/>
        <a:p>
          <a:pPr algn="just"/>
          <a:endParaRPr lang="tr-TR"/>
        </a:p>
      </dgm:t>
    </dgm:pt>
    <dgm:pt modelId="{41CC4BEC-611F-4F6F-90DC-F34E592AC61B}">
      <dgm:prSet phldrT="[Metin]" custT="1"/>
      <dgm:spPr/>
      <dgm:t>
        <a:bodyPr/>
        <a:lstStyle/>
        <a:p>
          <a:pPr algn="just"/>
          <a:r>
            <a:rPr lang="tr-TR" sz="2000" b="1" i="0" dirty="0" smtClean="0"/>
            <a:t>  Doğu Karadeniz Projesi Bölge Kalkınma İdaresi</a:t>
          </a:r>
          <a:endParaRPr lang="tr-TR" sz="2000" b="1" i="0" u="sng" dirty="0">
            <a:solidFill>
              <a:schemeClr val="tx1"/>
            </a:solidFill>
          </a:endParaRPr>
        </a:p>
      </dgm:t>
    </dgm:pt>
    <dgm:pt modelId="{A92C7B62-0ED2-49C1-9EF6-EC1092D3E587}" type="parTrans" cxnId="{7DEA967B-4EA1-4BAA-88FC-9F399BE6C2BC}">
      <dgm:prSet/>
      <dgm:spPr/>
      <dgm:t>
        <a:bodyPr/>
        <a:lstStyle/>
        <a:p>
          <a:pPr algn="just"/>
          <a:endParaRPr lang="tr-TR"/>
        </a:p>
      </dgm:t>
    </dgm:pt>
    <dgm:pt modelId="{16719219-6E62-4741-8023-F87957DAE7C8}" type="sibTrans" cxnId="{7DEA967B-4EA1-4BAA-88FC-9F399BE6C2BC}">
      <dgm:prSet/>
      <dgm:spPr/>
      <dgm:t>
        <a:bodyPr/>
        <a:lstStyle/>
        <a:p>
          <a:pPr algn="just"/>
          <a:endParaRPr lang="tr-TR"/>
        </a:p>
      </dgm:t>
    </dgm:pt>
    <dgm:pt modelId="{48B3FF81-7FC5-4503-A60E-0A2BD14F13E1}">
      <dgm:prSet phldrT="[Metin]" custT="1"/>
      <dgm:spPr/>
      <dgm:t>
        <a:bodyPr/>
        <a:lstStyle/>
        <a:p>
          <a:pPr algn="just"/>
          <a:r>
            <a:rPr lang="tr-TR" sz="1400" dirty="0" smtClean="0"/>
            <a:t>2013-2024 döneminde Giresun ilindeki kamu kurumlarımızın, mahalli idarelerimizin, üniversitelerimizin toplam </a:t>
          </a:r>
          <a:r>
            <a:rPr lang="tr-TR" sz="1400" b="1" dirty="0" smtClean="0"/>
            <a:t>163 </a:t>
          </a:r>
          <a:r>
            <a:rPr lang="tr-TR" sz="1400" dirty="0" smtClean="0"/>
            <a:t>projesine destek sağlanmıştır. Sağlanan destek miktarı 2025 yılı fiyatlarıyla </a:t>
          </a:r>
          <a:r>
            <a:rPr lang="tr-TR" sz="1400" b="1" dirty="0" smtClean="0"/>
            <a:t>1,59 milyar liraya</a:t>
          </a:r>
          <a:r>
            <a:rPr lang="tr-TR" sz="1400" dirty="0" smtClean="0"/>
            <a:t> ulaşmıştır.</a:t>
          </a:r>
          <a:endParaRPr lang="tr-TR" sz="1400" dirty="0"/>
        </a:p>
      </dgm:t>
    </dgm:pt>
    <dgm:pt modelId="{A5004B80-05CF-411D-957E-0566CC33EF9B}" type="parTrans" cxnId="{3ED8ECB9-BFD6-4084-99A5-B0160C79ADE8}">
      <dgm:prSet/>
      <dgm:spPr/>
      <dgm:t>
        <a:bodyPr/>
        <a:lstStyle/>
        <a:p>
          <a:pPr algn="just"/>
          <a:endParaRPr lang="tr-TR"/>
        </a:p>
      </dgm:t>
    </dgm:pt>
    <dgm:pt modelId="{3C57FB95-7787-4A5D-BD35-BF783F62C6D8}" type="sibTrans" cxnId="{3ED8ECB9-BFD6-4084-99A5-B0160C79ADE8}">
      <dgm:prSet/>
      <dgm:spPr/>
      <dgm:t>
        <a:bodyPr/>
        <a:lstStyle/>
        <a:p>
          <a:pPr algn="just"/>
          <a:endParaRPr lang="tr-TR"/>
        </a:p>
      </dgm:t>
    </dgm:pt>
    <dgm:pt modelId="{BA9D1CB2-2724-41E3-9EA4-DBDCA086C5CC}">
      <dgm:prSet phldrT="[Metin]" custT="1"/>
      <dgm:spPr/>
      <dgm:t>
        <a:bodyPr/>
        <a:lstStyle/>
        <a:p>
          <a:pPr algn="just"/>
          <a:r>
            <a:rPr lang="tr-TR" sz="1400" dirty="0" smtClean="0"/>
            <a:t>Son üç yılda DOKAP BKİ tarafından Giresun iline</a:t>
          </a:r>
          <a:r>
            <a:rPr lang="tr-TR" sz="1400" b="1" dirty="0" smtClean="0"/>
            <a:t> 74</a:t>
          </a:r>
          <a:r>
            <a:rPr lang="tr-TR" sz="1400" dirty="0" smtClean="0"/>
            <a:t> </a:t>
          </a:r>
          <a:r>
            <a:rPr lang="tr-TR" sz="1400" b="1" dirty="0" smtClean="0"/>
            <a:t>proje</a:t>
          </a:r>
          <a:r>
            <a:rPr lang="tr-TR" sz="1400" dirty="0" smtClean="0"/>
            <a:t> için </a:t>
          </a:r>
          <a:r>
            <a:rPr lang="tr-TR" sz="1400" b="1" dirty="0" smtClean="0"/>
            <a:t>174,8 Milyon TL (2025 yılı fiyatlarıyla 334,8 Milyon TL)</a:t>
          </a:r>
          <a:r>
            <a:rPr lang="tr-TR" sz="1400" dirty="0" smtClean="0"/>
            <a:t> </a:t>
          </a:r>
          <a:r>
            <a:rPr lang="tr-TR" sz="1400" b="1" dirty="0" smtClean="0"/>
            <a:t>ödenek</a:t>
          </a:r>
          <a:r>
            <a:rPr lang="tr-TR" sz="1400" dirty="0" smtClean="0"/>
            <a:t> tahsis edilmiş olup, </a:t>
          </a:r>
          <a:r>
            <a:rPr lang="tr-TR" sz="1400" b="1" dirty="0" smtClean="0"/>
            <a:t>170,3 Milyon TL</a:t>
          </a:r>
          <a:r>
            <a:rPr lang="tr-TR" sz="1400" dirty="0" smtClean="0"/>
            <a:t> </a:t>
          </a:r>
          <a:r>
            <a:rPr lang="tr-TR" sz="1400" b="1" dirty="0" smtClean="0"/>
            <a:t>(2025 yılı fiyatlarıyla 333,2 Milyon TL) harcama</a:t>
          </a:r>
          <a:r>
            <a:rPr lang="tr-TR" sz="1400" dirty="0" smtClean="0"/>
            <a:t> gerçekleştirilmiştir.</a:t>
          </a:r>
          <a:endParaRPr lang="tr-TR" sz="1400" dirty="0"/>
        </a:p>
      </dgm:t>
    </dgm:pt>
    <dgm:pt modelId="{DB4412A7-65C3-476D-A8DF-55CB50E1C856}" type="parTrans" cxnId="{304DC4DC-4773-41EC-85D2-5D2F6990607A}">
      <dgm:prSet/>
      <dgm:spPr/>
      <dgm:t>
        <a:bodyPr/>
        <a:lstStyle/>
        <a:p>
          <a:pPr algn="just"/>
          <a:endParaRPr lang="tr-TR"/>
        </a:p>
      </dgm:t>
    </dgm:pt>
    <dgm:pt modelId="{40549FF4-68AE-4975-84AF-8B6EC6DA7AC0}" type="sibTrans" cxnId="{304DC4DC-4773-41EC-85D2-5D2F6990607A}">
      <dgm:prSet/>
      <dgm:spPr/>
      <dgm:t>
        <a:bodyPr/>
        <a:lstStyle/>
        <a:p>
          <a:pPr algn="just"/>
          <a:endParaRPr lang="tr-TR"/>
        </a:p>
      </dgm:t>
    </dgm:pt>
    <dgm:pt modelId="{7ACB90E5-93B4-461A-B0BC-256AA8E4EDF2}">
      <dgm:prSet phldrT="[Metin]" custT="1"/>
      <dgm:spPr/>
      <dgm:t>
        <a:bodyPr/>
        <a:lstStyle/>
        <a:p>
          <a:pPr algn="just"/>
          <a:r>
            <a:rPr lang="tr-TR" sz="1400" dirty="0" smtClean="0"/>
            <a:t>2003-2024 (31.12.2024 tarihine kadar) yılları arasında </a:t>
          </a:r>
          <a:r>
            <a:rPr lang="tr-TR" sz="1400" b="1" dirty="0" smtClean="0"/>
            <a:t>11.241 kişiye girişimcilik eğitimi </a:t>
          </a:r>
          <a:r>
            <a:rPr lang="tr-TR" sz="1400" dirty="0" smtClean="0"/>
            <a:t>verilmiştir</a:t>
          </a:r>
          <a:r>
            <a:rPr lang="tr-TR" sz="1200" dirty="0" smtClean="0"/>
            <a:t>.</a:t>
          </a:r>
          <a:endParaRPr lang="tr-TR" sz="1200" dirty="0"/>
        </a:p>
      </dgm:t>
    </dgm:pt>
    <dgm:pt modelId="{3DAAD951-8FC7-4D98-8904-DFF9FEC5EFBE}" type="parTrans" cxnId="{431C1C2C-645D-4F14-9077-1D70E260D2E9}">
      <dgm:prSet/>
      <dgm:spPr/>
      <dgm:t>
        <a:bodyPr/>
        <a:lstStyle/>
        <a:p>
          <a:pPr algn="just"/>
          <a:endParaRPr lang="tr-TR"/>
        </a:p>
      </dgm:t>
    </dgm:pt>
    <dgm:pt modelId="{01395D5E-41E3-47AB-A5B2-9DFBCC7356CB}" type="sibTrans" cxnId="{431C1C2C-645D-4F14-9077-1D70E260D2E9}">
      <dgm:prSet/>
      <dgm:spPr/>
      <dgm:t>
        <a:bodyPr/>
        <a:lstStyle/>
        <a:p>
          <a:pPr algn="just"/>
          <a:endParaRPr lang="tr-TR"/>
        </a:p>
      </dgm:t>
    </dgm:pt>
    <dgm:pt modelId="{B643CF21-5445-46D1-B3A6-90D3821CC74E}">
      <dgm:prSet phldrT="[Metin]" custT="1"/>
      <dgm:spPr/>
      <dgm:t>
        <a:bodyPr/>
        <a:lstStyle/>
        <a:p>
          <a:pPr algn="just"/>
          <a:r>
            <a:rPr lang="tr-TR" sz="1400" smtClean="0"/>
            <a:t>2026 </a:t>
          </a:r>
          <a:r>
            <a:rPr lang="tr-TR" sz="1400" dirty="0" smtClean="0"/>
            <a:t>yılında Güdümlü Proje Desteği kapsamında </a:t>
          </a:r>
          <a:r>
            <a:rPr lang="tr-TR" sz="1400" b="1" dirty="0" smtClean="0"/>
            <a:t>toplam bütçesi 26.550.000 TL ve Ajans katkısı 18.585.000 TL </a:t>
          </a:r>
          <a:r>
            <a:rPr lang="tr-TR" sz="1400" dirty="0" smtClean="0"/>
            <a:t>olan ve </a:t>
          </a:r>
          <a:r>
            <a:rPr lang="tr-TR" sz="1400" b="1" dirty="0" smtClean="0"/>
            <a:t>Giresun İl Özel İdaresi’nin</a:t>
          </a:r>
          <a:r>
            <a:rPr lang="tr-TR" sz="1400" dirty="0" smtClean="0"/>
            <a:t> yararlanıcısı olduğu </a:t>
          </a:r>
          <a:r>
            <a:rPr lang="tr-TR" sz="1400" b="1" dirty="0" smtClean="0"/>
            <a:t>Beyazdan Maviye Yolculuk Projesi</a:t>
          </a:r>
          <a:r>
            <a:rPr lang="tr-TR" sz="1400" b="0" dirty="0" smtClean="0"/>
            <a:t> ile </a:t>
          </a:r>
          <a:r>
            <a:rPr lang="tr-TR" sz="1400" b="1" dirty="0" smtClean="0"/>
            <a:t>Mavi Göl ve Göksu Travertenleri</a:t>
          </a:r>
          <a:r>
            <a:rPr lang="tr-TR" sz="1400" dirty="0" smtClean="0"/>
            <a:t> arasında yer alan 2,4 km’lik güzergâh üzerine doğa ve macera turizmine hizmet edecek alanlar oluşturulacaktır.</a:t>
          </a:r>
          <a:endParaRPr lang="tr-TR" sz="1400" dirty="0"/>
        </a:p>
      </dgm:t>
    </dgm:pt>
    <dgm:pt modelId="{0EBFFE12-82EE-406A-8A84-7F9D33E626EC}" type="parTrans" cxnId="{571EF543-B4C9-44BD-8D16-AA4BA8A9BCC4}">
      <dgm:prSet/>
      <dgm:spPr/>
      <dgm:t>
        <a:bodyPr/>
        <a:lstStyle/>
        <a:p>
          <a:pPr algn="just"/>
          <a:endParaRPr lang="tr-TR"/>
        </a:p>
      </dgm:t>
    </dgm:pt>
    <dgm:pt modelId="{361F3B54-E723-41A1-86CF-028B6201B482}" type="sibTrans" cxnId="{571EF543-B4C9-44BD-8D16-AA4BA8A9BCC4}">
      <dgm:prSet/>
      <dgm:spPr/>
      <dgm:t>
        <a:bodyPr/>
        <a:lstStyle/>
        <a:p>
          <a:pPr algn="just"/>
          <a:endParaRPr lang="tr-TR"/>
        </a:p>
      </dgm:t>
    </dgm:pt>
    <dgm:pt modelId="{6C9D9BEB-AEBD-4242-82A6-10CDE67960F8}" type="pres">
      <dgm:prSet presAssocID="{2C338726-353F-472B-80C6-CFDB7A151340}" presName="linear" presStyleCnt="0">
        <dgm:presLayoutVars>
          <dgm:dir/>
          <dgm:resizeHandles val="exact"/>
        </dgm:presLayoutVars>
      </dgm:prSet>
      <dgm:spPr/>
      <dgm:t>
        <a:bodyPr/>
        <a:lstStyle/>
        <a:p>
          <a:endParaRPr lang="tr-TR"/>
        </a:p>
      </dgm:t>
    </dgm:pt>
    <dgm:pt modelId="{1165480C-D3C1-4449-923C-602DCCAAE062}" type="pres">
      <dgm:prSet presAssocID="{DCD00C48-76BA-4ED9-93D5-5B57CD5F5DDA}" presName="comp" presStyleCnt="0"/>
      <dgm:spPr/>
    </dgm:pt>
    <dgm:pt modelId="{AC4B0A5D-2DED-41CE-85BF-2A5ADA83CCC6}" type="pres">
      <dgm:prSet presAssocID="{DCD00C48-76BA-4ED9-93D5-5B57CD5F5DDA}" presName="box" presStyleLbl="node1" presStyleIdx="0" presStyleCnt="3" custLinFactNeighborX="-89" custLinFactNeighborY="-6299"/>
      <dgm:spPr/>
      <dgm:t>
        <a:bodyPr/>
        <a:lstStyle/>
        <a:p>
          <a:endParaRPr lang="tr-TR"/>
        </a:p>
      </dgm:t>
    </dgm:pt>
    <dgm:pt modelId="{A6179F04-76FB-425D-A527-4994A42514C1}" type="pres">
      <dgm:prSet presAssocID="{DCD00C48-76BA-4ED9-93D5-5B57CD5F5DDA}" presName="img" presStyleLbl="fgImgPlace1" presStyleIdx="0" presStyleCnt="3" custScaleX="109941" custScaleY="96580" custLinFactNeighborX="-12519"/>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l="-2000" r="-2000"/>
          </a:stretch>
        </a:blipFill>
      </dgm:spPr>
    </dgm:pt>
    <dgm:pt modelId="{B5517332-B315-4F33-8ECB-28786EB2ADD4}" type="pres">
      <dgm:prSet presAssocID="{DCD00C48-76BA-4ED9-93D5-5B57CD5F5DDA}" presName="text" presStyleLbl="node1" presStyleIdx="0" presStyleCnt="3">
        <dgm:presLayoutVars>
          <dgm:bulletEnabled val="1"/>
        </dgm:presLayoutVars>
      </dgm:prSet>
      <dgm:spPr/>
      <dgm:t>
        <a:bodyPr/>
        <a:lstStyle/>
        <a:p>
          <a:endParaRPr lang="tr-TR"/>
        </a:p>
      </dgm:t>
    </dgm:pt>
    <dgm:pt modelId="{4171735A-9721-468D-821E-65DEE4361A44}" type="pres">
      <dgm:prSet presAssocID="{BBCF3590-A5BD-4A67-93BD-506105562154}" presName="spacer" presStyleCnt="0"/>
      <dgm:spPr/>
    </dgm:pt>
    <dgm:pt modelId="{A518C0A1-3451-4B05-BBFF-E9D83A3B5E17}" type="pres">
      <dgm:prSet presAssocID="{8CFEC1E6-EEA3-4681-95E0-8869BC89E1C4}" presName="comp" presStyleCnt="0"/>
      <dgm:spPr/>
    </dgm:pt>
    <dgm:pt modelId="{0BF657CD-6B3E-4017-905B-261EDCDB01E0}" type="pres">
      <dgm:prSet presAssocID="{8CFEC1E6-EEA3-4681-95E0-8869BC89E1C4}" presName="box" presStyleLbl="node1" presStyleIdx="1" presStyleCnt="3" custLinFactNeighborX="191" custLinFactNeighborY="648"/>
      <dgm:spPr/>
      <dgm:t>
        <a:bodyPr/>
        <a:lstStyle/>
        <a:p>
          <a:endParaRPr lang="tr-TR"/>
        </a:p>
      </dgm:t>
    </dgm:pt>
    <dgm:pt modelId="{4F170AAF-D386-48FD-8839-CE863DF7AE1F}" type="pres">
      <dgm:prSet presAssocID="{8CFEC1E6-EEA3-4681-95E0-8869BC89E1C4}" presName="img" presStyleLbl="fgImgPlace1" presStyleIdx="1" presStyleCnt="3"/>
      <dgm:spPr>
        <a:blipFill>
          <a:blip xmlns:r="http://schemas.openxmlformats.org/officeDocument/2006/relationships" r:embed="rId2" cstate="hqprint">
            <a:extLst>
              <a:ext uri="{28A0092B-C50C-407E-A947-70E740481C1C}">
                <a14:useLocalDpi xmlns:a14="http://schemas.microsoft.com/office/drawing/2010/main" val="0"/>
              </a:ext>
            </a:extLst>
          </a:blip>
          <a:srcRect/>
          <a:stretch>
            <a:fillRect t="-14000" b="-14000"/>
          </a:stretch>
        </a:blipFill>
      </dgm:spPr>
    </dgm:pt>
    <dgm:pt modelId="{8E8606B4-4B0F-4570-ADA9-866B8EFCA2C8}" type="pres">
      <dgm:prSet presAssocID="{8CFEC1E6-EEA3-4681-95E0-8869BC89E1C4}" presName="text" presStyleLbl="node1" presStyleIdx="1" presStyleCnt="3">
        <dgm:presLayoutVars>
          <dgm:bulletEnabled val="1"/>
        </dgm:presLayoutVars>
      </dgm:prSet>
      <dgm:spPr/>
      <dgm:t>
        <a:bodyPr/>
        <a:lstStyle/>
        <a:p>
          <a:endParaRPr lang="tr-TR"/>
        </a:p>
      </dgm:t>
    </dgm:pt>
    <dgm:pt modelId="{25E5CAF7-A8A9-44E7-9621-E6712C7FEE8F}" type="pres">
      <dgm:prSet presAssocID="{D7D6AA8F-CCC0-4548-A7B6-34A0F591A459}" presName="spacer" presStyleCnt="0"/>
      <dgm:spPr/>
    </dgm:pt>
    <dgm:pt modelId="{25132058-B562-4B73-92F1-DFAD879B7F6E}" type="pres">
      <dgm:prSet presAssocID="{41CC4BEC-611F-4F6F-90DC-F34E592AC61B}" presName="comp" presStyleCnt="0"/>
      <dgm:spPr/>
    </dgm:pt>
    <dgm:pt modelId="{573C1E4C-85E3-475E-BCCD-56854804EB58}" type="pres">
      <dgm:prSet presAssocID="{41CC4BEC-611F-4F6F-90DC-F34E592AC61B}" presName="box" presStyleLbl="node1" presStyleIdx="2" presStyleCnt="3" custLinFactNeighborX="-5795" custLinFactNeighborY="2591"/>
      <dgm:spPr/>
      <dgm:t>
        <a:bodyPr/>
        <a:lstStyle/>
        <a:p>
          <a:endParaRPr lang="tr-TR"/>
        </a:p>
      </dgm:t>
    </dgm:pt>
    <dgm:pt modelId="{0E60C9A1-724D-4CE7-9ACE-45D5C2AEFA83}" type="pres">
      <dgm:prSet presAssocID="{41CC4BEC-611F-4F6F-90DC-F34E592AC61B}" presName="img" presStyleLbl="fgImgPlace1" presStyleIdx="2" presStyleCnt="3" custScaleX="96541" custScaleY="88927"/>
      <dgm:spPr>
        <a:blipFill>
          <a:blip xmlns:r="http://schemas.openxmlformats.org/officeDocument/2006/relationships" r:embed="rId3" cstate="hqprint">
            <a:extLst>
              <a:ext uri="{28A0092B-C50C-407E-A947-70E740481C1C}">
                <a14:useLocalDpi xmlns:a14="http://schemas.microsoft.com/office/drawing/2010/main" val="0"/>
              </a:ext>
            </a:extLst>
          </a:blip>
          <a:srcRect/>
          <a:stretch>
            <a:fillRect l="-8000" r="-8000"/>
          </a:stretch>
        </a:blipFill>
      </dgm:spPr>
    </dgm:pt>
    <dgm:pt modelId="{964CA806-066A-42CD-9F44-298752FC2CA9}" type="pres">
      <dgm:prSet presAssocID="{41CC4BEC-611F-4F6F-90DC-F34E592AC61B}" presName="text" presStyleLbl="node1" presStyleIdx="2" presStyleCnt="3">
        <dgm:presLayoutVars>
          <dgm:bulletEnabled val="1"/>
        </dgm:presLayoutVars>
      </dgm:prSet>
      <dgm:spPr/>
      <dgm:t>
        <a:bodyPr/>
        <a:lstStyle/>
        <a:p>
          <a:endParaRPr lang="tr-TR"/>
        </a:p>
      </dgm:t>
    </dgm:pt>
  </dgm:ptLst>
  <dgm:cxnLst>
    <dgm:cxn modelId="{84571844-A966-4BC1-A9FC-D1180F6B958C}" srcId="{2C338726-353F-472B-80C6-CFDB7A151340}" destId="{DCD00C48-76BA-4ED9-93D5-5B57CD5F5DDA}" srcOrd="0" destOrd="0" parTransId="{38ADFFDB-C431-4068-81AE-35B15DB7E835}" sibTransId="{BBCF3590-A5BD-4A67-93BD-506105562154}"/>
    <dgm:cxn modelId="{C916206E-8255-4CAD-94A5-D6566E05BFF4}" type="presOf" srcId="{8CFEC1E6-EEA3-4681-95E0-8869BC89E1C4}" destId="{8E8606B4-4B0F-4570-ADA9-866B8EFCA2C8}" srcOrd="1" destOrd="0" presId="urn:microsoft.com/office/officeart/2005/8/layout/vList4"/>
    <dgm:cxn modelId="{6F4B194D-55C9-40FF-92E2-5F42EC396FCC}" type="presOf" srcId="{2C338726-353F-472B-80C6-CFDB7A151340}" destId="{6C9D9BEB-AEBD-4242-82A6-10CDE67960F8}" srcOrd="0" destOrd="0" presId="urn:microsoft.com/office/officeart/2005/8/layout/vList4"/>
    <dgm:cxn modelId="{17FF0025-873F-498F-8096-952A3BE99E58}" type="presOf" srcId="{B643CF21-5445-46D1-B3A6-90D3821CC74E}" destId="{B5517332-B315-4F33-8ECB-28786EB2ADD4}" srcOrd="1" destOrd="2" presId="urn:microsoft.com/office/officeart/2005/8/layout/vList4"/>
    <dgm:cxn modelId="{EE58D92A-7BF1-4226-8990-D6FA6C26BAD9}" type="presOf" srcId="{8CFEC1E6-EEA3-4681-95E0-8869BC89E1C4}" destId="{0BF657CD-6B3E-4017-905B-261EDCDB01E0}" srcOrd="0" destOrd="0" presId="urn:microsoft.com/office/officeart/2005/8/layout/vList4"/>
    <dgm:cxn modelId="{F3542AC0-25E3-406E-8291-D7DB9DEF5604}" type="presOf" srcId="{41CC4BEC-611F-4F6F-90DC-F34E592AC61B}" destId="{573C1E4C-85E3-475E-BCCD-56854804EB58}" srcOrd="0" destOrd="0" presId="urn:microsoft.com/office/officeart/2005/8/layout/vList4"/>
    <dgm:cxn modelId="{0D75BD9C-66B9-4D0E-AA36-94461291A0E0}" type="presOf" srcId="{DCD00C48-76BA-4ED9-93D5-5B57CD5F5DDA}" destId="{B5517332-B315-4F33-8ECB-28786EB2ADD4}" srcOrd="1" destOrd="0" presId="urn:microsoft.com/office/officeart/2005/8/layout/vList4"/>
    <dgm:cxn modelId="{6F7AB846-9293-45EE-BABA-533096357D9F}" type="presOf" srcId="{B7EE4C4E-E2CE-4FC4-A9BB-18F80E4BC20F}" destId="{0BF657CD-6B3E-4017-905B-261EDCDB01E0}" srcOrd="0" destOrd="1" presId="urn:microsoft.com/office/officeart/2005/8/layout/vList4"/>
    <dgm:cxn modelId="{304DC4DC-4773-41EC-85D2-5D2F6990607A}" srcId="{41CC4BEC-611F-4F6F-90DC-F34E592AC61B}" destId="{BA9D1CB2-2724-41E3-9EA4-DBDCA086C5CC}" srcOrd="1" destOrd="0" parTransId="{DB4412A7-65C3-476D-A8DF-55CB50E1C856}" sibTransId="{40549FF4-68AE-4975-84AF-8B6EC6DA7AC0}"/>
    <dgm:cxn modelId="{3ED8ECB9-BFD6-4084-99A5-B0160C79ADE8}" srcId="{41CC4BEC-611F-4F6F-90DC-F34E592AC61B}" destId="{48B3FF81-7FC5-4503-A60E-0A2BD14F13E1}" srcOrd="0" destOrd="0" parTransId="{A5004B80-05CF-411D-957E-0566CC33EF9B}" sibTransId="{3C57FB95-7787-4A5D-BD35-BF783F62C6D8}"/>
    <dgm:cxn modelId="{2E89A0DA-A9DD-4C8A-9281-667289614088}" type="presOf" srcId="{BA9D1CB2-2724-41E3-9EA4-DBDCA086C5CC}" destId="{573C1E4C-85E3-475E-BCCD-56854804EB58}" srcOrd="0" destOrd="2" presId="urn:microsoft.com/office/officeart/2005/8/layout/vList4"/>
    <dgm:cxn modelId="{45C337AE-1A6A-4921-AE9D-AB1EADE25FEE}" type="presOf" srcId="{7ACB90E5-93B4-461A-B0BC-256AA8E4EDF2}" destId="{0BF657CD-6B3E-4017-905B-261EDCDB01E0}" srcOrd="0" destOrd="2" presId="urn:microsoft.com/office/officeart/2005/8/layout/vList4"/>
    <dgm:cxn modelId="{A791699F-FB07-4B94-8EC1-9CD4CFB1FFC9}" type="presOf" srcId="{BA9D1CB2-2724-41E3-9EA4-DBDCA086C5CC}" destId="{964CA806-066A-42CD-9F44-298752FC2CA9}" srcOrd="1" destOrd="2" presId="urn:microsoft.com/office/officeart/2005/8/layout/vList4"/>
    <dgm:cxn modelId="{10F71DEF-E983-4D3F-9BED-66E39A55EA34}" srcId="{2C338726-353F-472B-80C6-CFDB7A151340}" destId="{8CFEC1E6-EEA3-4681-95E0-8869BC89E1C4}" srcOrd="1" destOrd="0" parTransId="{4BF721C3-D842-4626-8BEA-34E303B372D8}" sibTransId="{D7D6AA8F-CCC0-4548-A7B6-34A0F591A459}"/>
    <dgm:cxn modelId="{431C1C2C-645D-4F14-9077-1D70E260D2E9}" srcId="{8CFEC1E6-EEA3-4681-95E0-8869BC89E1C4}" destId="{7ACB90E5-93B4-461A-B0BC-256AA8E4EDF2}" srcOrd="1" destOrd="0" parTransId="{3DAAD951-8FC7-4D98-8904-DFF9FEC5EFBE}" sibTransId="{01395D5E-41E3-47AB-A5B2-9DFBCC7356CB}"/>
    <dgm:cxn modelId="{F11C1F78-BD53-4534-BB9F-B8DDB932FBB8}" srcId="{DCD00C48-76BA-4ED9-93D5-5B57CD5F5DDA}" destId="{5DC576AB-E917-4C3C-97B7-8E9812F3FFEF}" srcOrd="0" destOrd="0" parTransId="{3A0BF140-AEE2-4C1A-A66B-E5CCD73B684B}" sibTransId="{2FAD1ED1-7DD7-4BAF-BEA5-C35A1FD769E2}"/>
    <dgm:cxn modelId="{B65C1511-7C8D-422A-B3D4-51FB327B98FD}" type="presOf" srcId="{5DC576AB-E917-4C3C-97B7-8E9812F3FFEF}" destId="{AC4B0A5D-2DED-41CE-85BF-2A5ADA83CCC6}" srcOrd="0" destOrd="1" presId="urn:microsoft.com/office/officeart/2005/8/layout/vList4"/>
    <dgm:cxn modelId="{FA61B149-2892-4A40-BE6F-25AA16A9A586}" srcId="{8CFEC1E6-EEA3-4681-95E0-8869BC89E1C4}" destId="{B7EE4C4E-E2CE-4FC4-A9BB-18F80E4BC20F}" srcOrd="0" destOrd="0" parTransId="{A2EE352F-2FB7-4224-93AF-F4FCEFA5E841}" sibTransId="{B1CB27DB-F51D-4E00-B050-492B96FDCDDC}"/>
    <dgm:cxn modelId="{7DEA967B-4EA1-4BAA-88FC-9F399BE6C2BC}" srcId="{2C338726-353F-472B-80C6-CFDB7A151340}" destId="{41CC4BEC-611F-4F6F-90DC-F34E592AC61B}" srcOrd="2" destOrd="0" parTransId="{A92C7B62-0ED2-49C1-9EF6-EC1092D3E587}" sibTransId="{16719219-6E62-4741-8023-F87957DAE7C8}"/>
    <dgm:cxn modelId="{FD7AACB7-91BF-49D1-BA8A-8E57FDEE691F}" type="presOf" srcId="{48B3FF81-7FC5-4503-A60E-0A2BD14F13E1}" destId="{573C1E4C-85E3-475E-BCCD-56854804EB58}" srcOrd="0" destOrd="1" presId="urn:microsoft.com/office/officeart/2005/8/layout/vList4"/>
    <dgm:cxn modelId="{670CE208-0E3A-480E-AA8C-4EE170E91E38}" type="presOf" srcId="{41CC4BEC-611F-4F6F-90DC-F34E592AC61B}" destId="{964CA806-066A-42CD-9F44-298752FC2CA9}" srcOrd="1" destOrd="0" presId="urn:microsoft.com/office/officeart/2005/8/layout/vList4"/>
    <dgm:cxn modelId="{571EF543-B4C9-44BD-8D16-AA4BA8A9BCC4}" srcId="{DCD00C48-76BA-4ED9-93D5-5B57CD5F5DDA}" destId="{B643CF21-5445-46D1-B3A6-90D3821CC74E}" srcOrd="1" destOrd="0" parTransId="{0EBFFE12-82EE-406A-8A84-7F9D33E626EC}" sibTransId="{361F3B54-E723-41A1-86CF-028B6201B482}"/>
    <dgm:cxn modelId="{9EEF6D6C-5114-44A0-BE21-A23E68464216}" type="presOf" srcId="{48B3FF81-7FC5-4503-A60E-0A2BD14F13E1}" destId="{964CA806-066A-42CD-9F44-298752FC2CA9}" srcOrd="1" destOrd="1" presId="urn:microsoft.com/office/officeart/2005/8/layout/vList4"/>
    <dgm:cxn modelId="{B9CB5D77-7BD2-499E-8FEF-B204A90F0204}" type="presOf" srcId="{DCD00C48-76BA-4ED9-93D5-5B57CD5F5DDA}" destId="{AC4B0A5D-2DED-41CE-85BF-2A5ADA83CCC6}" srcOrd="0" destOrd="0" presId="urn:microsoft.com/office/officeart/2005/8/layout/vList4"/>
    <dgm:cxn modelId="{833197A2-6002-4D91-8CE4-E4A1C6A8C9C2}" type="presOf" srcId="{B7EE4C4E-E2CE-4FC4-A9BB-18F80E4BC20F}" destId="{8E8606B4-4B0F-4570-ADA9-866B8EFCA2C8}" srcOrd="1" destOrd="1" presId="urn:microsoft.com/office/officeart/2005/8/layout/vList4"/>
    <dgm:cxn modelId="{E646E562-C45E-404C-8A6F-C5A3BEAE104F}" type="presOf" srcId="{7ACB90E5-93B4-461A-B0BC-256AA8E4EDF2}" destId="{8E8606B4-4B0F-4570-ADA9-866B8EFCA2C8}" srcOrd="1" destOrd="2" presId="urn:microsoft.com/office/officeart/2005/8/layout/vList4"/>
    <dgm:cxn modelId="{F0662F06-4988-40E5-BED3-702D804FF927}" type="presOf" srcId="{B643CF21-5445-46D1-B3A6-90D3821CC74E}" destId="{AC4B0A5D-2DED-41CE-85BF-2A5ADA83CCC6}" srcOrd="0" destOrd="2" presId="urn:microsoft.com/office/officeart/2005/8/layout/vList4"/>
    <dgm:cxn modelId="{7D4E4E15-9491-4A64-858F-492B371548C3}" type="presOf" srcId="{5DC576AB-E917-4C3C-97B7-8E9812F3FFEF}" destId="{B5517332-B315-4F33-8ECB-28786EB2ADD4}" srcOrd="1" destOrd="1" presId="urn:microsoft.com/office/officeart/2005/8/layout/vList4"/>
    <dgm:cxn modelId="{7085A929-FCEE-4180-8429-BFAEE688649A}" type="presParOf" srcId="{6C9D9BEB-AEBD-4242-82A6-10CDE67960F8}" destId="{1165480C-D3C1-4449-923C-602DCCAAE062}" srcOrd="0" destOrd="0" presId="urn:microsoft.com/office/officeart/2005/8/layout/vList4"/>
    <dgm:cxn modelId="{D0E55A29-154B-446B-899E-EF536998FD13}" type="presParOf" srcId="{1165480C-D3C1-4449-923C-602DCCAAE062}" destId="{AC4B0A5D-2DED-41CE-85BF-2A5ADA83CCC6}" srcOrd="0" destOrd="0" presId="urn:microsoft.com/office/officeart/2005/8/layout/vList4"/>
    <dgm:cxn modelId="{FC868DE8-A284-45D5-866F-96E93435CF87}" type="presParOf" srcId="{1165480C-D3C1-4449-923C-602DCCAAE062}" destId="{A6179F04-76FB-425D-A527-4994A42514C1}" srcOrd="1" destOrd="0" presId="urn:microsoft.com/office/officeart/2005/8/layout/vList4"/>
    <dgm:cxn modelId="{AC522B66-3561-4260-A822-2DAE38E4F54A}" type="presParOf" srcId="{1165480C-D3C1-4449-923C-602DCCAAE062}" destId="{B5517332-B315-4F33-8ECB-28786EB2ADD4}" srcOrd="2" destOrd="0" presId="urn:microsoft.com/office/officeart/2005/8/layout/vList4"/>
    <dgm:cxn modelId="{C7802339-7A7D-4305-BF30-4452A18CD887}" type="presParOf" srcId="{6C9D9BEB-AEBD-4242-82A6-10CDE67960F8}" destId="{4171735A-9721-468D-821E-65DEE4361A44}" srcOrd="1" destOrd="0" presId="urn:microsoft.com/office/officeart/2005/8/layout/vList4"/>
    <dgm:cxn modelId="{AFE84577-C46B-4C80-A840-60F900D8D78E}" type="presParOf" srcId="{6C9D9BEB-AEBD-4242-82A6-10CDE67960F8}" destId="{A518C0A1-3451-4B05-BBFF-E9D83A3B5E17}" srcOrd="2" destOrd="0" presId="urn:microsoft.com/office/officeart/2005/8/layout/vList4"/>
    <dgm:cxn modelId="{4566FFDB-2C91-4D9C-BEE0-6634490D7EE2}" type="presParOf" srcId="{A518C0A1-3451-4B05-BBFF-E9D83A3B5E17}" destId="{0BF657CD-6B3E-4017-905B-261EDCDB01E0}" srcOrd="0" destOrd="0" presId="urn:microsoft.com/office/officeart/2005/8/layout/vList4"/>
    <dgm:cxn modelId="{E4200541-B9BF-49DB-A2B3-BD60D9AD503D}" type="presParOf" srcId="{A518C0A1-3451-4B05-BBFF-E9D83A3B5E17}" destId="{4F170AAF-D386-48FD-8839-CE863DF7AE1F}" srcOrd="1" destOrd="0" presId="urn:microsoft.com/office/officeart/2005/8/layout/vList4"/>
    <dgm:cxn modelId="{D29D1A3F-5E63-4BA3-AD74-AC31BC24CFC0}" type="presParOf" srcId="{A518C0A1-3451-4B05-BBFF-E9D83A3B5E17}" destId="{8E8606B4-4B0F-4570-ADA9-866B8EFCA2C8}" srcOrd="2" destOrd="0" presId="urn:microsoft.com/office/officeart/2005/8/layout/vList4"/>
    <dgm:cxn modelId="{8801F684-D23A-4DA3-B14F-70EABA995E92}" type="presParOf" srcId="{6C9D9BEB-AEBD-4242-82A6-10CDE67960F8}" destId="{25E5CAF7-A8A9-44E7-9621-E6712C7FEE8F}" srcOrd="3" destOrd="0" presId="urn:microsoft.com/office/officeart/2005/8/layout/vList4"/>
    <dgm:cxn modelId="{47513E30-902A-4404-A5DF-B94FDF21C931}" type="presParOf" srcId="{6C9D9BEB-AEBD-4242-82A6-10CDE67960F8}" destId="{25132058-B562-4B73-92F1-DFAD879B7F6E}" srcOrd="4" destOrd="0" presId="urn:microsoft.com/office/officeart/2005/8/layout/vList4"/>
    <dgm:cxn modelId="{0B9ED178-16CE-4415-9E86-29B32D7C1D24}" type="presParOf" srcId="{25132058-B562-4B73-92F1-DFAD879B7F6E}" destId="{573C1E4C-85E3-475E-BCCD-56854804EB58}" srcOrd="0" destOrd="0" presId="urn:microsoft.com/office/officeart/2005/8/layout/vList4"/>
    <dgm:cxn modelId="{C84AC246-A777-40D8-BEB2-ABEDE68C4196}" type="presParOf" srcId="{25132058-B562-4B73-92F1-DFAD879B7F6E}" destId="{0E60C9A1-724D-4CE7-9ACE-45D5C2AEFA83}" srcOrd="1" destOrd="0" presId="urn:microsoft.com/office/officeart/2005/8/layout/vList4"/>
    <dgm:cxn modelId="{FB403F53-253E-43FE-8195-7F141846049E}" type="presParOf" srcId="{25132058-B562-4B73-92F1-DFAD879B7F6E}" destId="{964CA806-066A-42CD-9F44-298752FC2CA9}"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338726-353F-472B-80C6-CFDB7A151340}" type="doc">
      <dgm:prSet loTypeId="urn:microsoft.com/office/officeart/2005/8/layout/vList4" loCatId="picture" qsTypeId="urn:microsoft.com/office/officeart/2005/8/quickstyle/simple1" qsCatId="simple" csTypeId="urn:microsoft.com/office/officeart/2005/8/colors/accent1_1" csCatId="accent1" phldr="1"/>
      <dgm:spPr/>
      <dgm:t>
        <a:bodyPr/>
        <a:lstStyle/>
        <a:p>
          <a:endParaRPr lang="tr-TR"/>
        </a:p>
      </dgm:t>
    </dgm:pt>
    <dgm:pt modelId="{6C9D9BEB-AEBD-4242-82A6-10CDE67960F8}" type="pres">
      <dgm:prSet presAssocID="{2C338726-353F-472B-80C6-CFDB7A151340}" presName="linear" presStyleCnt="0">
        <dgm:presLayoutVars>
          <dgm:dir/>
          <dgm:resizeHandles val="exact"/>
        </dgm:presLayoutVars>
      </dgm:prSet>
      <dgm:spPr/>
      <dgm:t>
        <a:bodyPr/>
        <a:lstStyle/>
        <a:p>
          <a:endParaRPr lang="tr-TR"/>
        </a:p>
      </dgm:t>
    </dgm:pt>
  </dgm:ptLst>
  <dgm:cxnLst>
    <dgm:cxn modelId="{6F4B194D-55C9-40FF-92E2-5F42EC396FCC}" type="presOf" srcId="{2C338726-353F-472B-80C6-CFDB7A151340}" destId="{6C9D9BEB-AEBD-4242-82A6-10CDE67960F8}" srcOrd="0"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B0A5D-2DED-41CE-85BF-2A5ADA83CCC6}">
      <dsp:nvSpPr>
        <dsp:cNvPr id="0" name=""/>
        <dsp:cNvSpPr/>
      </dsp:nvSpPr>
      <dsp:spPr>
        <a:xfrm>
          <a:off x="0" y="0"/>
          <a:ext cx="10986900" cy="1655341"/>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tr-TR" sz="2000" b="1" kern="1200" dirty="0" smtClean="0"/>
            <a:t>  Doğu Karadeniz Kalkınma Ajansı</a:t>
          </a:r>
          <a:endParaRPr lang="tr-TR" sz="2000" b="1" kern="1200" dirty="0"/>
        </a:p>
        <a:p>
          <a:pPr marL="114300" lvl="1" indent="-114300" algn="just" defTabSz="622300">
            <a:lnSpc>
              <a:spcPct val="90000"/>
            </a:lnSpc>
            <a:spcBef>
              <a:spcPct val="0"/>
            </a:spcBef>
            <a:spcAft>
              <a:spcPct val="15000"/>
            </a:spcAft>
            <a:buChar char="••"/>
          </a:pPr>
          <a:r>
            <a:rPr lang="tr-TR" sz="1400" kern="1200" dirty="0" smtClean="0"/>
            <a:t>DOKA Giresun ilinde bugüne kadar kamu kurumları, mahalli idareler, üniversite, özel sektör ve sivil toplum </a:t>
          </a:r>
          <a:r>
            <a:rPr lang="tr-TR" sz="1400" kern="1200" smtClean="0"/>
            <a:t>kuruluşlarının </a:t>
          </a:r>
          <a:r>
            <a:rPr lang="tr-TR" sz="1400" b="1" kern="1200" smtClean="0"/>
            <a:t>180 </a:t>
          </a:r>
          <a:r>
            <a:rPr lang="tr-TR" sz="1400" kern="1200" dirty="0" smtClean="0"/>
            <a:t>projesine destek sağlamış, sağlanan destek miktarı </a:t>
          </a:r>
          <a:r>
            <a:rPr lang="tr-TR" sz="1400" kern="1200" smtClean="0"/>
            <a:t>ise </a:t>
          </a:r>
          <a:r>
            <a:rPr lang="tr-TR" sz="1400" b="1" kern="1200" smtClean="0"/>
            <a:t>338 </a:t>
          </a:r>
          <a:r>
            <a:rPr lang="tr-TR" sz="1400" b="1" kern="1200" dirty="0" smtClean="0"/>
            <a:t>milyon liraya</a:t>
          </a:r>
          <a:r>
            <a:rPr lang="tr-TR" sz="1400" kern="1200" dirty="0" smtClean="0"/>
            <a:t> ulaşmıştır.</a:t>
          </a:r>
          <a:endParaRPr lang="tr-TR" sz="1400" kern="1200" dirty="0"/>
        </a:p>
        <a:p>
          <a:pPr marL="114300" lvl="1" indent="-114300" algn="just" defTabSz="622300">
            <a:lnSpc>
              <a:spcPct val="90000"/>
            </a:lnSpc>
            <a:spcBef>
              <a:spcPct val="0"/>
            </a:spcBef>
            <a:spcAft>
              <a:spcPct val="15000"/>
            </a:spcAft>
            <a:buChar char="••"/>
          </a:pPr>
          <a:r>
            <a:rPr lang="tr-TR" sz="1400" kern="1200" smtClean="0"/>
            <a:t>2026 </a:t>
          </a:r>
          <a:r>
            <a:rPr lang="tr-TR" sz="1400" kern="1200" dirty="0" smtClean="0"/>
            <a:t>yılında Güdümlü Proje Desteği kapsamında </a:t>
          </a:r>
          <a:r>
            <a:rPr lang="tr-TR" sz="1400" b="1" kern="1200" dirty="0" smtClean="0"/>
            <a:t>toplam bütçesi 26.550.000 TL ve Ajans katkısı 18.585.000 TL </a:t>
          </a:r>
          <a:r>
            <a:rPr lang="tr-TR" sz="1400" kern="1200" dirty="0" smtClean="0"/>
            <a:t>olan ve </a:t>
          </a:r>
          <a:r>
            <a:rPr lang="tr-TR" sz="1400" b="1" kern="1200" dirty="0" smtClean="0"/>
            <a:t>Giresun İl Özel İdaresi’nin</a:t>
          </a:r>
          <a:r>
            <a:rPr lang="tr-TR" sz="1400" kern="1200" dirty="0" smtClean="0"/>
            <a:t> yararlanıcısı olduğu </a:t>
          </a:r>
          <a:r>
            <a:rPr lang="tr-TR" sz="1400" b="1" kern="1200" dirty="0" smtClean="0"/>
            <a:t>Beyazdan Maviye Yolculuk Projesi</a:t>
          </a:r>
          <a:r>
            <a:rPr lang="tr-TR" sz="1400" b="0" kern="1200" dirty="0" smtClean="0"/>
            <a:t> ile </a:t>
          </a:r>
          <a:r>
            <a:rPr lang="tr-TR" sz="1400" b="1" kern="1200" dirty="0" smtClean="0"/>
            <a:t>Mavi Göl ve Göksu Travertenleri</a:t>
          </a:r>
          <a:r>
            <a:rPr lang="tr-TR" sz="1400" kern="1200" dirty="0" smtClean="0"/>
            <a:t> arasında yer alan 2,4 km’lik güzergâh üzerine doğa ve macera turizmine hizmet edecek alanlar oluşturulacaktır.</a:t>
          </a:r>
          <a:endParaRPr lang="tr-TR" sz="1400" kern="1200" dirty="0"/>
        </a:p>
      </dsp:txBody>
      <dsp:txXfrm>
        <a:off x="2362914" y="0"/>
        <a:ext cx="8623985" cy="1655341"/>
      </dsp:txXfrm>
    </dsp:sp>
    <dsp:sp modelId="{A6179F04-76FB-425D-A527-4994A42514C1}">
      <dsp:nvSpPr>
        <dsp:cNvPr id="0" name=""/>
        <dsp:cNvSpPr/>
      </dsp:nvSpPr>
      <dsp:spPr>
        <a:xfrm>
          <a:off x="0" y="188179"/>
          <a:ext cx="2415821" cy="1278983"/>
        </a:xfrm>
        <a:prstGeom prst="roundRect">
          <a:avLst>
            <a:gd name="adj" fmla="val 10000"/>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l="-2000" r="-2000"/>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F657CD-6B3E-4017-905B-261EDCDB01E0}">
      <dsp:nvSpPr>
        <dsp:cNvPr id="0" name=""/>
        <dsp:cNvSpPr/>
      </dsp:nvSpPr>
      <dsp:spPr>
        <a:xfrm>
          <a:off x="0" y="1831602"/>
          <a:ext cx="10986900" cy="1655341"/>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tr-TR" sz="2000" b="1" i="0" kern="1200" dirty="0" smtClean="0"/>
            <a:t>  Küçük ve Orta Ölçekli İşletmeleri Geliştirme ve Destekleme İdaresi Başkanlığı</a:t>
          </a:r>
          <a:endParaRPr lang="tr-TR" sz="2000" b="1" kern="1200" dirty="0"/>
        </a:p>
        <a:p>
          <a:pPr marL="114300" lvl="1" indent="-114300" algn="just" defTabSz="622300">
            <a:lnSpc>
              <a:spcPct val="90000"/>
            </a:lnSpc>
            <a:spcBef>
              <a:spcPct val="0"/>
            </a:spcBef>
            <a:spcAft>
              <a:spcPct val="15000"/>
            </a:spcAft>
            <a:buChar char="••"/>
          </a:pPr>
          <a:r>
            <a:rPr lang="tr-TR" sz="1400" kern="1200" dirty="0" smtClean="0"/>
            <a:t>KOSGEB Destek Programları kapsamında 1990-2002 Döneminde Giresun İlinde 49 işletmeye 80.017 TL (Deflatörlü 6.834.813 TL) destek verilmişken </a:t>
          </a:r>
          <a:r>
            <a:rPr lang="tr-TR" sz="1400" b="1" i="0" kern="1200" dirty="0" smtClean="0"/>
            <a:t>2003-2024 (31.12.2024 tarihine kadar) yılları arasında 3.200 işletmeye 65.046.125 TL (Deflatörlü 371.783.934 TL) </a:t>
          </a:r>
          <a:r>
            <a:rPr lang="tr-TR" sz="1400" kern="1200" dirty="0" smtClean="0"/>
            <a:t>destek ödemesi yapılmıştır.</a:t>
          </a:r>
          <a:endParaRPr lang="tr-TR" sz="1400" kern="1200" dirty="0"/>
        </a:p>
        <a:p>
          <a:pPr marL="114300" lvl="1" indent="-114300" algn="just" defTabSz="622300">
            <a:lnSpc>
              <a:spcPct val="90000"/>
            </a:lnSpc>
            <a:spcBef>
              <a:spcPct val="0"/>
            </a:spcBef>
            <a:spcAft>
              <a:spcPct val="15000"/>
            </a:spcAft>
            <a:buChar char="••"/>
          </a:pPr>
          <a:r>
            <a:rPr lang="tr-TR" sz="1400" kern="1200" dirty="0" smtClean="0"/>
            <a:t>2003-2024 (31.12.2024 tarihine kadar) yılları arasında </a:t>
          </a:r>
          <a:r>
            <a:rPr lang="tr-TR" sz="1400" b="1" kern="1200" dirty="0" smtClean="0"/>
            <a:t>11.241 kişiye girişimcilik eğitimi </a:t>
          </a:r>
          <a:r>
            <a:rPr lang="tr-TR" sz="1400" kern="1200" dirty="0" smtClean="0"/>
            <a:t>verilmiştir</a:t>
          </a:r>
          <a:r>
            <a:rPr lang="tr-TR" sz="1200" kern="1200" dirty="0" smtClean="0"/>
            <a:t>.</a:t>
          </a:r>
          <a:endParaRPr lang="tr-TR" sz="1200" kern="1200" dirty="0"/>
        </a:p>
      </dsp:txBody>
      <dsp:txXfrm>
        <a:off x="2362914" y="1831602"/>
        <a:ext cx="8623985" cy="1655341"/>
      </dsp:txXfrm>
    </dsp:sp>
    <dsp:sp modelId="{4F170AAF-D386-48FD-8839-CE863DF7AE1F}">
      <dsp:nvSpPr>
        <dsp:cNvPr id="0" name=""/>
        <dsp:cNvSpPr/>
      </dsp:nvSpPr>
      <dsp:spPr>
        <a:xfrm>
          <a:off x="165534" y="1986409"/>
          <a:ext cx="2197380" cy="1324273"/>
        </a:xfrm>
        <a:prstGeom prst="roundRect">
          <a:avLst>
            <a:gd name="adj" fmla="val 10000"/>
          </a:avLst>
        </a:prstGeom>
        <a:blipFill>
          <a:blip xmlns:r="http://schemas.openxmlformats.org/officeDocument/2006/relationships" r:embed="rId2" cstate="hqprint">
            <a:extLst>
              <a:ext uri="{28A0092B-C50C-407E-A947-70E740481C1C}">
                <a14:useLocalDpi xmlns:a14="http://schemas.microsoft.com/office/drawing/2010/main" val="0"/>
              </a:ext>
            </a:extLst>
          </a:blip>
          <a:srcRect/>
          <a:stretch>
            <a:fillRect t="-14000" b="-14000"/>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3C1E4C-85E3-475E-BCCD-56854804EB58}">
      <dsp:nvSpPr>
        <dsp:cNvPr id="0" name=""/>
        <dsp:cNvSpPr/>
      </dsp:nvSpPr>
      <dsp:spPr>
        <a:xfrm>
          <a:off x="0" y="3641751"/>
          <a:ext cx="10986900" cy="1655341"/>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tr-TR" sz="2000" b="1" i="0" kern="1200" dirty="0" smtClean="0"/>
            <a:t>  Doğu Karadeniz Projesi Bölge Kalkınma İdaresi</a:t>
          </a:r>
          <a:endParaRPr lang="tr-TR" sz="2000" b="1" i="0" u="sng" kern="1200" dirty="0">
            <a:solidFill>
              <a:schemeClr val="tx1"/>
            </a:solidFill>
          </a:endParaRPr>
        </a:p>
        <a:p>
          <a:pPr marL="114300" lvl="1" indent="-114300" algn="just" defTabSz="622300">
            <a:lnSpc>
              <a:spcPct val="90000"/>
            </a:lnSpc>
            <a:spcBef>
              <a:spcPct val="0"/>
            </a:spcBef>
            <a:spcAft>
              <a:spcPct val="15000"/>
            </a:spcAft>
            <a:buChar char="••"/>
          </a:pPr>
          <a:r>
            <a:rPr lang="tr-TR" sz="1400" kern="1200" dirty="0" smtClean="0"/>
            <a:t>2013-2024 döneminde Giresun ilindeki kamu kurumlarımızın, mahalli idarelerimizin, üniversitelerimizin toplam </a:t>
          </a:r>
          <a:r>
            <a:rPr lang="tr-TR" sz="1400" b="1" kern="1200" dirty="0" smtClean="0"/>
            <a:t>163 </a:t>
          </a:r>
          <a:r>
            <a:rPr lang="tr-TR" sz="1400" kern="1200" dirty="0" smtClean="0"/>
            <a:t>projesine destek sağlanmıştır. Sağlanan destek miktarı 2025 yılı fiyatlarıyla </a:t>
          </a:r>
          <a:r>
            <a:rPr lang="tr-TR" sz="1400" b="1" kern="1200" dirty="0" smtClean="0"/>
            <a:t>1,59 milyar liraya</a:t>
          </a:r>
          <a:r>
            <a:rPr lang="tr-TR" sz="1400" kern="1200" dirty="0" smtClean="0"/>
            <a:t> ulaşmıştır.</a:t>
          </a:r>
          <a:endParaRPr lang="tr-TR" sz="1400" kern="1200" dirty="0"/>
        </a:p>
        <a:p>
          <a:pPr marL="114300" lvl="1" indent="-114300" algn="just" defTabSz="622300">
            <a:lnSpc>
              <a:spcPct val="90000"/>
            </a:lnSpc>
            <a:spcBef>
              <a:spcPct val="0"/>
            </a:spcBef>
            <a:spcAft>
              <a:spcPct val="15000"/>
            </a:spcAft>
            <a:buChar char="••"/>
          </a:pPr>
          <a:r>
            <a:rPr lang="tr-TR" sz="1400" kern="1200" dirty="0" smtClean="0"/>
            <a:t>Son üç yılda DOKAP BKİ tarafından Giresun iline</a:t>
          </a:r>
          <a:r>
            <a:rPr lang="tr-TR" sz="1400" b="1" kern="1200" dirty="0" smtClean="0"/>
            <a:t> 74</a:t>
          </a:r>
          <a:r>
            <a:rPr lang="tr-TR" sz="1400" kern="1200" dirty="0" smtClean="0"/>
            <a:t> </a:t>
          </a:r>
          <a:r>
            <a:rPr lang="tr-TR" sz="1400" b="1" kern="1200" dirty="0" smtClean="0"/>
            <a:t>proje</a:t>
          </a:r>
          <a:r>
            <a:rPr lang="tr-TR" sz="1400" kern="1200" dirty="0" smtClean="0"/>
            <a:t> için </a:t>
          </a:r>
          <a:r>
            <a:rPr lang="tr-TR" sz="1400" b="1" kern="1200" dirty="0" smtClean="0"/>
            <a:t>174,8 Milyon TL (2025 yılı fiyatlarıyla 334,8 Milyon TL)</a:t>
          </a:r>
          <a:r>
            <a:rPr lang="tr-TR" sz="1400" kern="1200" dirty="0" smtClean="0"/>
            <a:t> </a:t>
          </a:r>
          <a:r>
            <a:rPr lang="tr-TR" sz="1400" b="1" kern="1200" dirty="0" smtClean="0"/>
            <a:t>ödenek</a:t>
          </a:r>
          <a:r>
            <a:rPr lang="tr-TR" sz="1400" kern="1200" dirty="0" smtClean="0"/>
            <a:t> tahsis edilmiş olup, </a:t>
          </a:r>
          <a:r>
            <a:rPr lang="tr-TR" sz="1400" b="1" kern="1200" dirty="0" smtClean="0"/>
            <a:t>170,3 Milyon TL</a:t>
          </a:r>
          <a:r>
            <a:rPr lang="tr-TR" sz="1400" kern="1200" dirty="0" smtClean="0"/>
            <a:t> </a:t>
          </a:r>
          <a:r>
            <a:rPr lang="tr-TR" sz="1400" b="1" kern="1200" dirty="0" smtClean="0"/>
            <a:t>(2025 yılı fiyatlarıyla 333,2 Milyon TL) harcama</a:t>
          </a:r>
          <a:r>
            <a:rPr lang="tr-TR" sz="1400" kern="1200" dirty="0" smtClean="0"/>
            <a:t> gerçekleştirilmiştir.</a:t>
          </a:r>
          <a:endParaRPr lang="tr-TR" sz="1400" kern="1200" dirty="0"/>
        </a:p>
      </dsp:txBody>
      <dsp:txXfrm>
        <a:off x="2362914" y="3641751"/>
        <a:ext cx="8623985" cy="1655341"/>
      </dsp:txXfrm>
    </dsp:sp>
    <dsp:sp modelId="{0E60C9A1-724D-4CE7-9ACE-45D5C2AEFA83}">
      <dsp:nvSpPr>
        <dsp:cNvPr id="0" name=""/>
        <dsp:cNvSpPr/>
      </dsp:nvSpPr>
      <dsp:spPr>
        <a:xfrm>
          <a:off x="203537" y="3880603"/>
          <a:ext cx="2121372" cy="1177636"/>
        </a:xfrm>
        <a:prstGeom prst="roundRect">
          <a:avLst>
            <a:gd name="adj" fmla="val 10000"/>
          </a:avLst>
        </a:prstGeom>
        <a:blipFill>
          <a:blip xmlns:r="http://schemas.openxmlformats.org/officeDocument/2006/relationships" r:embed="rId3" cstate="hqprint">
            <a:extLst>
              <a:ext uri="{28A0092B-C50C-407E-A947-70E740481C1C}">
                <a14:useLocalDpi xmlns:a14="http://schemas.microsoft.com/office/drawing/2010/main" val="0"/>
              </a:ext>
            </a:extLst>
          </a:blip>
          <a:srcRect/>
          <a:stretch>
            <a:fillRect l="-8000" r="-8000"/>
          </a:stretch>
        </a:blip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EAC170-A9C5-4ED3-850C-B8EEF415F0F0}" type="datetimeFigureOut">
              <a:rPr lang="en-US" smtClean="0"/>
              <a:t>12/10/2025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90C290-48FC-457B-B163-BC58249B13A2}" type="slidenum">
              <a:rPr lang="en-US" smtClean="0"/>
              <a:t>‹#›</a:t>
            </a:fld>
            <a:endParaRPr lang="en-US" dirty="0"/>
          </a:p>
        </p:txBody>
      </p:sp>
    </p:spTree>
    <p:extLst>
      <p:ext uri="{BB962C8B-B14F-4D97-AF65-F5344CB8AC3E}">
        <p14:creationId xmlns:p14="http://schemas.microsoft.com/office/powerpoint/2010/main" val="2436684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B90C290-48FC-457B-B163-BC58249B13A2}" type="slidenum">
              <a:rPr lang="en-US" smtClean="0"/>
              <a:t>1</a:t>
            </a:fld>
            <a:endParaRPr lang="en-US" dirty="0"/>
          </a:p>
        </p:txBody>
      </p:sp>
    </p:spTree>
    <p:extLst>
      <p:ext uri="{BB962C8B-B14F-4D97-AF65-F5344CB8AC3E}">
        <p14:creationId xmlns:p14="http://schemas.microsoft.com/office/powerpoint/2010/main" val="2169294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10</a:t>
            </a:fld>
            <a:endParaRPr lang="en-US" dirty="0"/>
          </a:p>
        </p:txBody>
      </p:sp>
    </p:spTree>
    <p:extLst>
      <p:ext uri="{BB962C8B-B14F-4D97-AF65-F5344CB8AC3E}">
        <p14:creationId xmlns:p14="http://schemas.microsoft.com/office/powerpoint/2010/main" val="1621308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11</a:t>
            </a:fld>
            <a:endParaRPr lang="en-US" dirty="0"/>
          </a:p>
        </p:txBody>
      </p:sp>
    </p:spTree>
    <p:extLst>
      <p:ext uri="{BB962C8B-B14F-4D97-AF65-F5344CB8AC3E}">
        <p14:creationId xmlns:p14="http://schemas.microsoft.com/office/powerpoint/2010/main" val="2850334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12</a:t>
            </a:fld>
            <a:endParaRPr lang="en-US" dirty="0"/>
          </a:p>
        </p:txBody>
      </p:sp>
    </p:spTree>
    <p:extLst>
      <p:ext uri="{BB962C8B-B14F-4D97-AF65-F5344CB8AC3E}">
        <p14:creationId xmlns:p14="http://schemas.microsoft.com/office/powerpoint/2010/main" val="2307232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13</a:t>
            </a:fld>
            <a:endParaRPr lang="en-US" dirty="0"/>
          </a:p>
        </p:txBody>
      </p:sp>
    </p:spTree>
    <p:extLst>
      <p:ext uri="{BB962C8B-B14F-4D97-AF65-F5344CB8AC3E}">
        <p14:creationId xmlns:p14="http://schemas.microsoft.com/office/powerpoint/2010/main" val="1137054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14</a:t>
            </a:fld>
            <a:endParaRPr lang="en-US" dirty="0"/>
          </a:p>
        </p:txBody>
      </p:sp>
    </p:spTree>
    <p:extLst>
      <p:ext uri="{BB962C8B-B14F-4D97-AF65-F5344CB8AC3E}">
        <p14:creationId xmlns:p14="http://schemas.microsoft.com/office/powerpoint/2010/main" val="2821883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15</a:t>
            </a:fld>
            <a:endParaRPr lang="en-US" dirty="0"/>
          </a:p>
        </p:txBody>
      </p:sp>
    </p:spTree>
    <p:extLst>
      <p:ext uri="{BB962C8B-B14F-4D97-AF65-F5344CB8AC3E}">
        <p14:creationId xmlns:p14="http://schemas.microsoft.com/office/powerpoint/2010/main" val="907229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16</a:t>
            </a:fld>
            <a:endParaRPr lang="en-US" dirty="0"/>
          </a:p>
        </p:txBody>
      </p:sp>
    </p:spTree>
    <p:extLst>
      <p:ext uri="{BB962C8B-B14F-4D97-AF65-F5344CB8AC3E}">
        <p14:creationId xmlns:p14="http://schemas.microsoft.com/office/powerpoint/2010/main" val="946053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17</a:t>
            </a:fld>
            <a:endParaRPr lang="en-US" dirty="0"/>
          </a:p>
        </p:txBody>
      </p:sp>
    </p:spTree>
    <p:extLst>
      <p:ext uri="{BB962C8B-B14F-4D97-AF65-F5344CB8AC3E}">
        <p14:creationId xmlns:p14="http://schemas.microsoft.com/office/powerpoint/2010/main" val="24321211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18</a:t>
            </a:fld>
            <a:endParaRPr lang="en-US" dirty="0"/>
          </a:p>
        </p:txBody>
      </p:sp>
    </p:spTree>
    <p:extLst>
      <p:ext uri="{BB962C8B-B14F-4D97-AF65-F5344CB8AC3E}">
        <p14:creationId xmlns:p14="http://schemas.microsoft.com/office/powerpoint/2010/main" val="3652448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19</a:t>
            </a:fld>
            <a:endParaRPr lang="en-US" dirty="0"/>
          </a:p>
        </p:txBody>
      </p:sp>
    </p:spTree>
    <p:extLst>
      <p:ext uri="{BB962C8B-B14F-4D97-AF65-F5344CB8AC3E}">
        <p14:creationId xmlns:p14="http://schemas.microsoft.com/office/powerpoint/2010/main" val="2416510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B90C290-48FC-457B-B163-BC58249B13A2}" type="slidenum">
              <a:rPr lang="en-US" smtClean="0"/>
              <a:t>2</a:t>
            </a:fld>
            <a:endParaRPr lang="en-US" dirty="0"/>
          </a:p>
        </p:txBody>
      </p:sp>
    </p:spTree>
    <p:extLst>
      <p:ext uri="{BB962C8B-B14F-4D97-AF65-F5344CB8AC3E}">
        <p14:creationId xmlns:p14="http://schemas.microsoft.com/office/powerpoint/2010/main" val="11618951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20</a:t>
            </a:fld>
            <a:endParaRPr lang="en-US" dirty="0"/>
          </a:p>
        </p:txBody>
      </p:sp>
    </p:spTree>
    <p:extLst>
      <p:ext uri="{BB962C8B-B14F-4D97-AF65-F5344CB8AC3E}">
        <p14:creationId xmlns:p14="http://schemas.microsoft.com/office/powerpoint/2010/main" val="33290894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21</a:t>
            </a:fld>
            <a:endParaRPr lang="en-US" dirty="0"/>
          </a:p>
        </p:txBody>
      </p:sp>
    </p:spTree>
    <p:extLst>
      <p:ext uri="{BB962C8B-B14F-4D97-AF65-F5344CB8AC3E}">
        <p14:creationId xmlns:p14="http://schemas.microsoft.com/office/powerpoint/2010/main" val="34249649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22</a:t>
            </a:fld>
            <a:endParaRPr lang="en-US" dirty="0"/>
          </a:p>
        </p:txBody>
      </p:sp>
    </p:spTree>
    <p:extLst>
      <p:ext uri="{BB962C8B-B14F-4D97-AF65-F5344CB8AC3E}">
        <p14:creationId xmlns:p14="http://schemas.microsoft.com/office/powerpoint/2010/main" val="16063093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23</a:t>
            </a:fld>
            <a:endParaRPr lang="en-US" dirty="0"/>
          </a:p>
        </p:txBody>
      </p:sp>
    </p:spTree>
    <p:extLst>
      <p:ext uri="{BB962C8B-B14F-4D97-AF65-F5344CB8AC3E}">
        <p14:creationId xmlns:p14="http://schemas.microsoft.com/office/powerpoint/2010/main" val="3270513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24</a:t>
            </a:fld>
            <a:endParaRPr lang="en-US" dirty="0"/>
          </a:p>
        </p:txBody>
      </p:sp>
    </p:spTree>
    <p:extLst>
      <p:ext uri="{BB962C8B-B14F-4D97-AF65-F5344CB8AC3E}">
        <p14:creationId xmlns:p14="http://schemas.microsoft.com/office/powerpoint/2010/main" val="180128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26</a:t>
            </a:fld>
            <a:endParaRPr lang="en-US" dirty="0"/>
          </a:p>
        </p:txBody>
      </p:sp>
    </p:spTree>
    <p:extLst>
      <p:ext uri="{BB962C8B-B14F-4D97-AF65-F5344CB8AC3E}">
        <p14:creationId xmlns:p14="http://schemas.microsoft.com/office/powerpoint/2010/main" val="6998999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27</a:t>
            </a:fld>
            <a:endParaRPr lang="en-US" dirty="0"/>
          </a:p>
        </p:txBody>
      </p:sp>
    </p:spTree>
    <p:extLst>
      <p:ext uri="{BB962C8B-B14F-4D97-AF65-F5344CB8AC3E}">
        <p14:creationId xmlns:p14="http://schemas.microsoft.com/office/powerpoint/2010/main" val="38146438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28</a:t>
            </a:fld>
            <a:endParaRPr lang="en-US" dirty="0"/>
          </a:p>
        </p:txBody>
      </p:sp>
    </p:spTree>
    <p:extLst>
      <p:ext uri="{BB962C8B-B14F-4D97-AF65-F5344CB8AC3E}">
        <p14:creationId xmlns:p14="http://schemas.microsoft.com/office/powerpoint/2010/main" val="40246967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29</a:t>
            </a:fld>
            <a:endParaRPr lang="en-US" dirty="0"/>
          </a:p>
        </p:txBody>
      </p:sp>
    </p:spTree>
    <p:extLst>
      <p:ext uri="{BB962C8B-B14F-4D97-AF65-F5344CB8AC3E}">
        <p14:creationId xmlns:p14="http://schemas.microsoft.com/office/powerpoint/2010/main" val="37330019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30</a:t>
            </a:fld>
            <a:endParaRPr lang="en-US" dirty="0"/>
          </a:p>
        </p:txBody>
      </p:sp>
    </p:spTree>
    <p:extLst>
      <p:ext uri="{BB962C8B-B14F-4D97-AF65-F5344CB8AC3E}">
        <p14:creationId xmlns:p14="http://schemas.microsoft.com/office/powerpoint/2010/main" val="878071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B90C290-48FC-457B-B163-BC58249B13A2}" type="slidenum">
              <a:rPr lang="en-US" smtClean="0"/>
              <a:t>3</a:t>
            </a:fld>
            <a:endParaRPr lang="en-US" dirty="0"/>
          </a:p>
        </p:txBody>
      </p:sp>
    </p:spTree>
    <p:extLst>
      <p:ext uri="{BB962C8B-B14F-4D97-AF65-F5344CB8AC3E}">
        <p14:creationId xmlns:p14="http://schemas.microsoft.com/office/powerpoint/2010/main" val="12217156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31</a:t>
            </a:fld>
            <a:endParaRPr lang="en-US" dirty="0"/>
          </a:p>
        </p:txBody>
      </p:sp>
    </p:spTree>
    <p:extLst>
      <p:ext uri="{BB962C8B-B14F-4D97-AF65-F5344CB8AC3E}">
        <p14:creationId xmlns:p14="http://schemas.microsoft.com/office/powerpoint/2010/main" val="35455193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32</a:t>
            </a:fld>
            <a:endParaRPr lang="en-US" dirty="0"/>
          </a:p>
        </p:txBody>
      </p:sp>
    </p:spTree>
    <p:extLst>
      <p:ext uri="{BB962C8B-B14F-4D97-AF65-F5344CB8AC3E}">
        <p14:creationId xmlns:p14="http://schemas.microsoft.com/office/powerpoint/2010/main" val="2204422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B90C290-48FC-457B-B163-BC58249B13A2}" type="slidenum">
              <a:rPr lang="en-US" smtClean="0"/>
              <a:t>33</a:t>
            </a:fld>
            <a:endParaRPr lang="en-US" dirty="0"/>
          </a:p>
        </p:txBody>
      </p:sp>
    </p:spTree>
    <p:extLst>
      <p:ext uri="{BB962C8B-B14F-4D97-AF65-F5344CB8AC3E}">
        <p14:creationId xmlns:p14="http://schemas.microsoft.com/office/powerpoint/2010/main" val="31294113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34</a:t>
            </a:fld>
            <a:endParaRPr lang="en-US" dirty="0"/>
          </a:p>
        </p:txBody>
      </p:sp>
    </p:spTree>
    <p:extLst>
      <p:ext uri="{BB962C8B-B14F-4D97-AF65-F5344CB8AC3E}">
        <p14:creationId xmlns:p14="http://schemas.microsoft.com/office/powerpoint/2010/main" val="43750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35</a:t>
            </a:fld>
            <a:endParaRPr lang="en-US" dirty="0"/>
          </a:p>
        </p:txBody>
      </p:sp>
    </p:spTree>
    <p:extLst>
      <p:ext uri="{BB962C8B-B14F-4D97-AF65-F5344CB8AC3E}">
        <p14:creationId xmlns:p14="http://schemas.microsoft.com/office/powerpoint/2010/main" val="5503728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B90C290-48FC-457B-B163-BC58249B13A2}" type="slidenum">
              <a:rPr lang="en-US" smtClean="0"/>
              <a:t>36</a:t>
            </a:fld>
            <a:endParaRPr lang="en-US" dirty="0"/>
          </a:p>
        </p:txBody>
      </p:sp>
    </p:spTree>
    <p:extLst>
      <p:ext uri="{BB962C8B-B14F-4D97-AF65-F5344CB8AC3E}">
        <p14:creationId xmlns:p14="http://schemas.microsoft.com/office/powerpoint/2010/main" val="40540143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37</a:t>
            </a:fld>
            <a:endParaRPr lang="en-US" dirty="0"/>
          </a:p>
        </p:txBody>
      </p:sp>
    </p:spTree>
    <p:extLst>
      <p:ext uri="{BB962C8B-B14F-4D97-AF65-F5344CB8AC3E}">
        <p14:creationId xmlns:p14="http://schemas.microsoft.com/office/powerpoint/2010/main" val="15965303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38</a:t>
            </a:fld>
            <a:endParaRPr lang="en-US" dirty="0"/>
          </a:p>
        </p:txBody>
      </p:sp>
    </p:spTree>
    <p:extLst>
      <p:ext uri="{BB962C8B-B14F-4D97-AF65-F5344CB8AC3E}">
        <p14:creationId xmlns:p14="http://schemas.microsoft.com/office/powerpoint/2010/main" val="32548172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39</a:t>
            </a:fld>
            <a:endParaRPr lang="en-US" dirty="0"/>
          </a:p>
        </p:txBody>
      </p:sp>
    </p:spTree>
    <p:extLst>
      <p:ext uri="{BB962C8B-B14F-4D97-AF65-F5344CB8AC3E}">
        <p14:creationId xmlns:p14="http://schemas.microsoft.com/office/powerpoint/2010/main" val="39815301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40</a:t>
            </a:fld>
            <a:endParaRPr lang="en-US" dirty="0"/>
          </a:p>
        </p:txBody>
      </p:sp>
    </p:spTree>
    <p:extLst>
      <p:ext uri="{BB962C8B-B14F-4D97-AF65-F5344CB8AC3E}">
        <p14:creationId xmlns:p14="http://schemas.microsoft.com/office/powerpoint/2010/main" val="3847082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B90C290-48FC-457B-B163-BC58249B13A2}" type="slidenum">
              <a:rPr lang="en-US" smtClean="0"/>
              <a:t>4</a:t>
            </a:fld>
            <a:endParaRPr lang="en-US" dirty="0"/>
          </a:p>
        </p:txBody>
      </p:sp>
    </p:spTree>
    <p:extLst>
      <p:ext uri="{BB962C8B-B14F-4D97-AF65-F5344CB8AC3E}">
        <p14:creationId xmlns:p14="http://schemas.microsoft.com/office/powerpoint/2010/main" val="31482847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41</a:t>
            </a:fld>
            <a:endParaRPr lang="en-US" dirty="0"/>
          </a:p>
        </p:txBody>
      </p:sp>
    </p:spTree>
    <p:extLst>
      <p:ext uri="{BB962C8B-B14F-4D97-AF65-F5344CB8AC3E}">
        <p14:creationId xmlns:p14="http://schemas.microsoft.com/office/powerpoint/2010/main" val="2260697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42</a:t>
            </a:fld>
            <a:endParaRPr lang="en-US" dirty="0"/>
          </a:p>
        </p:txBody>
      </p:sp>
    </p:spTree>
    <p:extLst>
      <p:ext uri="{BB962C8B-B14F-4D97-AF65-F5344CB8AC3E}">
        <p14:creationId xmlns:p14="http://schemas.microsoft.com/office/powerpoint/2010/main" val="23597835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43</a:t>
            </a:fld>
            <a:endParaRPr lang="en-US" dirty="0"/>
          </a:p>
        </p:txBody>
      </p:sp>
    </p:spTree>
    <p:extLst>
      <p:ext uri="{BB962C8B-B14F-4D97-AF65-F5344CB8AC3E}">
        <p14:creationId xmlns:p14="http://schemas.microsoft.com/office/powerpoint/2010/main" val="42922792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44</a:t>
            </a:fld>
            <a:endParaRPr lang="en-US" dirty="0"/>
          </a:p>
        </p:txBody>
      </p:sp>
    </p:spTree>
    <p:extLst>
      <p:ext uri="{BB962C8B-B14F-4D97-AF65-F5344CB8AC3E}">
        <p14:creationId xmlns:p14="http://schemas.microsoft.com/office/powerpoint/2010/main" val="40157182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45</a:t>
            </a:fld>
            <a:endParaRPr lang="en-US" dirty="0"/>
          </a:p>
        </p:txBody>
      </p:sp>
    </p:spTree>
    <p:extLst>
      <p:ext uri="{BB962C8B-B14F-4D97-AF65-F5344CB8AC3E}">
        <p14:creationId xmlns:p14="http://schemas.microsoft.com/office/powerpoint/2010/main" val="17577125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48</a:t>
            </a:fld>
            <a:endParaRPr lang="en-US" dirty="0"/>
          </a:p>
        </p:txBody>
      </p:sp>
    </p:spTree>
    <p:extLst>
      <p:ext uri="{BB962C8B-B14F-4D97-AF65-F5344CB8AC3E}">
        <p14:creationId xmlns:p14="http://schemas.microsoft.com/office/powerpoint/2010/main" val="31956275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B90C290-48FC-457B-B163-BC58249B13A2}" type="slidenum">
              <a:rPr lang="en-US" smtClean="0"/>
              <a:t>49</a:t>
            </a:fld>
            <a:endParaRPr lang="en-US" dirty="0"/>
          </a:p>
        </p:txBody>
      </p:sp>
    </p:spTree>
    <p:extLst>
      <p:ext uri="{BB962C8B-B14F-4D97-AF65-F5344CB8AC3E}">
        <p14:creationId xmlns:p14="http://schemas.microsoft.com/office/powerpoint/2010/main" val="1871194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B90C290-48FC-457B-B163-BC58249B13A2}" type="slidenum">
              <a:rPr lang="en-US" smtClean="0"/>
              <a:t>5</a:t>
            </a:fld>
            <a:endParaRPr lang="en-US" dirty="0"/>
          </a:p>
        </p:txBody>
      </p:sp>
    </p:spTree>
    <p:extLst>
      <p:ext uri="{BB962C8B-B14F-4D97-AF65-F5344CB8AC3E}">
        <p14:creationId xmlns:p14="http://schemas.microsoft.com/office/powerpoint/2010/main" val="2494482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B90C290-48FC-457B-B163-BC58249B13A2}" type="slidenum">
              <a:rPr lang="en-US" smtClean="0"/>
              <a:t>6</a:t>
            </a:fld>
            <a:endParaRPr lang="en-US" dirty="0"/>
          </a:p>
        </p:txBody>
      </p:sp>
    </p:spTree>
    <p:extLst>
      <p:ext uri="{BB962C8B-B14F-4D97-AF65-F5344CB8AC3E}">
        <p14:creationId xmlns:p14="http://schemas.microsoft.com/office/powerpoint/2010/main" val="4178711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0" i="0" kern="1200" smtClean="0">
                <a:solidFill>
                  <a:schemeClr val="tx1"/>
                </a:solidFill>
                <a:effectLst/>
                <a:latin typeface="+mn-lt"/>
                <a:ea typeface="+mn-ea"/>
                <a:cs typeface="+mn-cs"/>
              </a:rPr>
              <a:t>GSYH başlıca üç şekilde hesaplanır: (1) Üretim yoluyla sektörlerin üretim değerlerinin toplanması yöntemiyle (burada her bir sektörde üretilen nihai malların piyasa fiyatları hesaba alınır.) (2) Harcamalar yöntemiyle (burada yapılan tüketim, yatırım ve transfer harcamaları toplanır.) (3) Gelir yöntemi (burada emek, toprak, sermaye, girişimcilik olarak sıralanan üretim faktörlerinin ellerine geçen ücret, rant, kâr ve faiz gelirleri toplanır.)</a:t>
            </a: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7</a:t>
            </a:fld>
            <a:endParaRPr lang="en-US" dirty="0"/>
          </a:p>
        </p:txBody>
      </p:sp>
    </p:spTree>
    <p:extLst>
      <p:ext uri="{BB962C8B-B14F-4D97-AF65-F5344CB8AC3E}">
        <p14:creationId xmlns:p14="http://schemas.microsoft.com/office/powerpoint/2010/main" val="1582521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0" i="0" kern="1200" smtClean="0">
                <a:solidFill>
                  <a:schemeClr val="tx1"/>
                </a:solidFill>
                <a:effectLst/>
                <a:latin typeface="+mn-lt"/>
                <a:ea typeface="+mn-ea"/>
                <a:cs typeface="+mn-cs"/>
              </a:rPr>
              <a:t>GSYH başlıca üç şekilde hesaplanır: (1) Üretim yoluyla sektörlerin üretim değerlerinin toplanması yöntemiyle (burada her bir sektörde üretilen nihai malların piyasa fiyatları hesaba alınır.) (2) Harcamalar yöntemiyle (burada yapılan tüketim, yatırım ve transfer harcamaları toplanır.) (3) Gelir yöntemi (burada emek, toprak, sermaye, girişimcilik olarak sıralanan üretim faktörlerinin ellerine geçen ücret, rant, kâr ve faiz gelirleri toplanır.)</a:t>
            </a: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8</a:t>
            </a:fld>
            <a:endParaRPr lang="en-US" dirty="0"/>
          </a:p>
        </p:txBody>
      </p:sp>
    </p:spTree>
    <p:extLst>
      <p:ext uri="{BB962C8B-B14F-4D97-AF65-F5344CB8AC3E}">
        <p14:creationId xmlns:p14="http://schemas.microsoft.com/office/powerpoint/2010/main" val="3183339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0" i="0" kern="1200" smtClean="0">
                <a:solidFill>
                  <a:schemeClr val="tx1"/>
                </a:solidFill>
                <a:effectLst/>
                <a:latin typeface="+mn-lt"/>
                <a:ea typeface="+mn-ea"/>
                <a:cs typeface="+mn-cs"/>
              </a:rPr>
              <a:t>GSYH başlıca üç şekilde hesaplanır: (1) Üretim yoluyla sektörlerin üretim değerlerinin toplanması yöntemiyle (burada her bir sektörde üretilen nihai malların piyasa fiyatları hesaba alınır.) (2) Harcamalar yöntemiyle (burada yapılan tüketim, yatırım ve transfer harcamaları toplanır.) (3) Gelir yöntemi (burada emek, toprak, sermaye, girişimcilik olarak sıralanan üretim faktörlerinin ellerine geçen ücret, rant, kâr ve faiz gelirleri toplanır.)</a:t>
            </a:r>
            <a:endParaRPr lang="tr-TR" smtClean="0"/>
          </a:p>
        </p:txBody>
      </p:sp>
      <p:sp>
        <p:nvSpPr>
          <p:cNvPr id="4" name="Slayt Numarası Yer Tutucusu 3"/>
          <p:cNvSpPr>
            <a:spLocks noGrp="1"/>
          </p:cNvSpPr>
          <p:nvPr>
            <p:ph type="sldNum" sz="quarter" idx="10"/>
          </p:nvPr>
        </p:nvSpPr>
        <p:spPr/>
        <p:txBody>
          <a:bodyPr/>
          <a:lstStyle/>
          <a:p>
            <a:fld id="{7B90C290-48FC-457B-B163-BC58249B13A2}" type="slidenum">
              <a:rPr lang="en-US" smtClean="0"/>
              <a:t>9</a:t>
            </a:fld>
            <a:endParaRPr lang="en-US" dirty="0"/>
          </a:p>
        </p:txBody>
      </p:sp>
    </p:spTree>
    <p:extLst>
      <p:ext uri="{BB962C8B-B14F-4D97-AF65-F5344CB8AC3E}">
        <p14:creationId xmlns:p14="http://schemas.microsoft.com/office/powerpoint/2010/main" val="2899281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191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04529"/>
      </p:ext>
    </p:extLst>
  </p:cSld>
  <p:clrMap bg1="lt1" tx1="dk1" bg2="lt2" tx2="dk2" accent1="accent1" accent2="accent2" accent3="accent3" accent4="accent4" accent5="accent5" accent6="accent6" hlink="hlink" folHlink="folHlink"/>
  <p:sldLayoutIdLst>
    <p:sldLayoutId id="2147483692"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chart" Target="../charts/char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chart" Target="../charts/chart8.xml"/><Relationship Id="rId5" Type="http://schemas.openxmlformats.org/officeDocument/2006/relationships/image" Target="../media/image14.jpe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chart" Target="../charts/char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30.jpg"/><Relationship Id="rId7" Type="http://schemas.openxmlformats.org/officeDocument/2006/relationships/image" Target="../media/image34.jp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s>
</file>

<file path=ppt/slides/_rels/slide3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chart" Target="../charts/chart17.xml"/><Relationship Id="rId4" Type="http://schemas.openxmlformats.org/officeDocument/2006/relationships/chart" Target="../charts/chart16.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8.pn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r="-1000"/>
          </a:stretch>
        </a:blipFill>
        <a:effectLst/>
      </p:bgPr>
    </p:bg>
    <p:spTree>
      <p:nvGrpSpPr>
        <p:cNvPr id="1" name=""/>
        <p:cNvGrpSpPr/>
        <p:nvPr/>
      </p:nvGrpSpPr>
      <p:grpSpPr>
        <a:xfrm>
          <a:off x="0" y="0"/>
          <a:ext cx="0" cy="0"/>
          <a:chOff x="0" y="0"/>
          <a:chExt cx="0" cy="0"/>
        </a:xfrm>
      </p:grpSpPr>
      <p:sp>
        <p:nvSpPr>
          <p:cNvPr id="4" name="Metin kutusu 3"/>
          <p:cNvSpPr txBox="1"/>
          <p:nvPr/>
        </p:nvSpPr>
        <p:spPr>
          <a:xfrm>
            <a:off x="0" y="2996877"/>
            <a:ext cx="12192000" cy="1200329"/>
          </a:xfrm>
          <a:prstGeom prst="rect">
            <a:avLst/>
          </a:prstGeom>
          <a:noFill/>
        </p:spPr>
        <p:txBody>
          <a:bodyPr wrap="square" rtlCol="0">
            <a:spAutoFit/>
          </a:bodyPr>
          <a:lstStyle/>
          <a:p>
            <a:pPr algn="ctr"/>
            <a:r>
              <a:rPr lang="tr-TR" sz="3600" b="1" smtClean="0">
                <a:solidFill>
                  <a:schemeClr val="bg1"/>
                </a:solidFill>
                <a:latin typeface="Trebuchet MS" panose="020B0603020202020204" pitchFamily="34" charset="0"/>
              </a:rPr>
              <a:t>Giresun</a:t>
            </a:r>
          </a:p>
          <a:p>
            <a:pPr algn="ctr"/>
            <a:r>
              <a:rPr lang="tr-TR" sz="3600" b="1" smtClean="0">
                <a:solidFill>
                  <a:schemeClr val="bg1"/>
                </a:solidFill>
                <a:latin typeface="Trebuchet MS" panose="020B0603020202020204" pitchFamily="34" charset="0"/>
              </a:rPr>
              <a:t>Yatırım Ortamı Sunumu</a:t>
            </a:r>
            <a:endParaRPr lang="tr-TR" sz="3600" b="1">
              <a:solidFill>
                <a:schemeClr val="bg1"/>
              </a:solidFill>
              <a:latin typeface="Trebuchet MS" panose="020B0603020202020204" pitchFamily="34" charset="0"/>
            </a:endParaRPr>
          </a:p>
        </p:txBody>
      </p:sp>
      <p:sp>
        <p:nvSpPr>
          <p:cNvPr id="5" name="Metin kutusu 4"/>
          <p:cNvSpPr txBox="1"/>
          <p:nvPr/>
        </p:nvSpPr>
        <p:spPr>
          <a:xfrm rot="16200000">
            <a:off x="10871806" y="5574381"/>
            <a:ext cx="2167128" cy="400110"/>
          </a:xfrm>
          <a:prstGeom prst="rect">
            <a:avLst/>
          </a:prstGeom>
          <a:noFill/>
        </p:spPr>
        <p:txBody>
          <a:bodyPr wrap="square" rtlCol="0">
            <a:spAutoFit/>
          </a:bodyPr>
          <a:lstStyle/>
          <a:p>
            <a:pPr algn="ctr"/>
            <a:r>
              <a:rPr lang="tr-TR" sz="2000" b="1" smtClean="0">
                <a:solidFill>
                  <a:schemeClr val="accent5"/>
                </a:solidFill>
                <a:latin typeface="Trebuchet MS" panose="020B0603020202020204" pitchFamily="34" charset="0"/>
              </a:rPr>
              <a:t>Aralık 2025</a:t>
            </a:r>
          </a:p>
        </p:txBody>
      </p:sp>
    </p:spTree>
    <p:extLst>
      <p:ext uri="{BB962C8B-B14F-4D97-AF65-F5344CB8AC3E}">
        <p14:creationId xmlns:p14="http://schemas.microsoft.com/office/powerpoint/2010/main" val="35572792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AF0F5FE4-9D56-910B-1795-272A94DCEAE2}"/>
              </a:ext>
            </a:extLst>
          </p:cNvPr>
          <p:cNvSpPr txBox="1"/>
          <p:nvPr/>
        </p:nvSpPr>
        <p:spPr>
          <a:xfrm>
            <a:off x="432210" y="1539856"/>
            <a:ext cx="10933176" cy="2308324"/>
          </a:xfrm>
          <a:prstGeom prst="rect">
            <a:avLst/>
          </a:prstGeom>
          <a:noFill/>
        </p:spPr>
        <p:txBody>
          <a:bodyPr wrap="square" rtlCol="0">
            <a:spAutoFit/>
          </a:bodyPr>
          <a:lstStyle/>
          <a:p>
            <a:pPr algn="just" defTabSz="457200"/>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Giresun’da </a:t>
            </a:r>
            <a:r>
              <a:rPr lang="tr-TR" sz="1200">
                <a:solidFill>
                  <a:prstClr val="black"/>
                </a:solidFill>
                <a:latin typeface="Trebuchet MS" panose="020B0603020202020204" pitchFamily="34" charset="0"/>
                <a:ea typeface="Calibri" panose="020F0502020204030204" pitchFamily="34" charset="0"/>
                <a:cs typeface="Times New Roman" panose="02020603050405020304" pitchFamily="18" charset="0"/>
              </a:rPr>
              <a:t>2024 yılı SGK istatistiklerine göre SGK kapsamında 450.799 kişi bulunmaktadır. Bu değer güncel nüfus olan 455.922 kişinin % 98,88’ine denk </a:t>
            </a:r>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gelmektedir. 450.799 </a:t>
            </a:r>
            <a:r>
              <a:rPr lang="tr-TR" sz="1200">
                <a:solidFill>
                  <a:prstClr val="black"/>
                </a:solidFill>
                <a:latin typeface="Trebuchet MS" panose="020B0603020202020204" pitchFamily="34" charset="0"/>
                <a:ea typeface="Calibri" panose="020F0502020204030204" pitchFamily="34" charset="0"/>
                <a:cs typeface="Times New Roman" panose="02020603050405020304" pitchFamily="18" charset="0"/>
              </a:rPr>
              <a:t>kişinin %24,40’ı aktif sigortalı, %26,62’si gelir ve aylık alan, %40,63’ü bakılmakla yükümlü olan kişilerden </a:t>
            </a:r>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ve kalan </a:t>
            </a:r>
            <a:r>
              <a:rPr lang="tr-TR" sz="1200">
                <a:solidFill>
                  <a:prstClr val="black"/>
                </a:solidFill>
                <a:latin typeface="Trebuchet MS" panose="020B0603020202020204" pitchFamily="34" charset="0"/>
                <a:ea typeface="Calibri" panose="020F0502020204030204" pitchFamily="34" charset="0"/>
                <a:cs typeface="Times New Roman" panose="02020603050405020304" pitchFamily="18" charset="0"/>
              </a:rPr>
              <a:t>%8,35 ise GSS kapsamında tescil </a:t>
            </a:r>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edilenlerden oluşmaktadır. Kapsama </a:t>
            </a:r>
            <a:r>
              <a:rPr lang="tr-TR" sz="1200">
                <a:solidFill>
                  <a:prstClr val="black"/>
                </a:solidFill>
                <a:latin typeface="Trebuchet MS" panose="020B0603020202020204" pitchFamily="34" charset="0"/>
                <a:ea typeface="Calibri" panose="020F0502020204030204" pitchFamily="34" charset="0"/>
                <a:cs typeface="Times New Roman" panose="02020603050405020304" pitchFamily="18" charset="0"/>
              </a:rPr>
              <a:t>göre ayrım yapıldığında ise 4-1/a’da 233.765 (%51,86) kişi yer almakta, kalan 217.034 (%48,14) kişi ise 4-1/b, </a:t>
            </a:r>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4-1/c </a:t>
            </a:r>
            <a:r>
              <a:rPr lang="tr-TR" sz="1200">
                <a:solidFill>
                  <a:prstClr val="black"/>
                </a:solidFill>
                <a:latin typeface="Trebuchet MS" panose="020B0603020202020204" pitchFamily="34" charset="0"/>
                <a:ea typeface="Calibri" panose="020F0502020204030204" pitchFamily="34" charset="0"/>
                <a:cs typeface="Times New Roman" panose="02020603050405020304" pitchFamily="18" charset="0"/>
              </a:rPr>
              <a:t>ve GSS kapsamına </a:t>
            </a:r>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girmektedir.</a:t>
            </a:r>
          </a:p>
          <a:p>
            <a:pPr algn="just" defTabSz="457200"/>
            <a:endParaRPr lang="tr-TR" sz="1200">
              <a:solidFill>
                <a:prstClr val="black"/>
              </a:solidFill>
              <a:latin typeface="Trebuchet MS" panose="020B0603020202020204" pitchFamily="34" charset="0"/>
              <a:ea typeface="Calibri" panose="020F0502020204030204" pitchFamily="34" charset="0"/>
              <a:cs typeface="Times New Roman" panose="02020603050405020304" pitchFamily="18" charset="0"/>
            </a:endParaRPr>
          </a:p>
          <a:p>
            <a:pPr algn="just" defTabSz="457200"/>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4-1/a </a:t>
            </a:r>
            <a:r>
              <a:rPr lang="tr-TR" sz="1200">
                <a:solidFill>
                  <a:prstClr val="black"/>
                </a:solidFill>
                <a:latin typeface="Trebuchet MS" panose="020B0603020202020204" pitchFamily="34" charset="0"/>
                <a:ea typeface="Calibri" panose="020F0502020204030204" pitchFamily="34" charset="0"/>
                <a:cs typeface="Times New Roman" panose="02020603050405020304" pitchFamily="18" charset="0"/>
              </a:rPr>
              <a:t>kapsamında ve aktif sigortalı olan kişi sayısı 73.361 olup bunun 60.128’i zorunlu sigortalıdır. Bu 60.128 kişi toplam 10.804 işyerinde çalışmaktadır. </a:t>
            </a:r>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İşyeri başına istihdam sayısı ortalama 5,5’a denk gelmektedir. 2023 </a:t>
            </a:r>
            <a:r>
              <a:rPr lang="tr-TR" sz="1200">
                <a:solidFill>
                  <a:prstClr val="black"/>
                </a:solidFill>
                <a:latin typeface="Trebuchet MS" panose="020B0603020202020204" pitchFamily="34" charset="0"/>
                <a:ea typeface="Calibri" panose="020F0502020204030204" pitchFamily="34" charset="0"/>
                <a:cs typeface="Times New Roman" panose="02020603050405020304" pitchFamily="18" charset="0"/>
              </a:rPr>
              <a:t>yılına göre işyeri sayısı 219, çalışan sayısı ise 1.125 artmıştır. </a:t>
            </a:r>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60.128 </a:t>
            </a:r>
            <a:r>
              <a:rPr lang="tr-TR" sz="1200">
                <a:solidFill>
                  <a:prstClr val="black"/>
                </a:solidFill>
                <a:latin typeface="Trebuchet MS" panose="020B0603020202020204" pitchFamily="34" charset="0"/>
                <a:ea typeface="Calibri" panose="020F0502020204030204" pitchFamily="34" charset="0"/>
                <a:cs typeface="Times New Roman" panose="02020603050405020304" pitchFamily="18" charset="0"/>
              </a:rPr>
              <a:t>kişinin %62,67’si erkek, %37,33’ü kadındır. 10.804 işletmenin %89,60’ında çalışan sayısı </a:t>
            </a:r>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1 ve 9 </a:t>
            </a:r>
            <a:r>
              <a:rPr lang="tr-TR" sz="1200">
                <a:solidFill>
                  <a:prstClr val="black"/>
                </a:solidFill>
                <a:latin typeface="Trebuchet MS" panose="020B0603020202020204" pitchFamily="34" charset="0"/>
                <a:ea typeface="Calibri" panose="020F0502020204030204" pitchFamily="34" charset="0"/>
                <a:cs typeface="Times New Roman" panose="02020603050405020304" pitchFamily="18" charset="0"/>
              </a:rPr>
              <a:t>arasıdır. 10-49 arası çalışanı olan firma sayısı 990 (%9,16) olup 50-249 çalışanı olan firma sayısı 118 (%1,09), 250 ve üstü çalışanı olan firma sayısı ise 16 (%0,15)’dır. 10.804 işyerinin 536’sı (%4,96) kamudur. Kamuda çalışan sayısı ise 10.280’dir (%17,10</a:t>
            </a:r>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a:t>
            </a:r>
          </a:p>
          <a:p>
            <a:pPr algn="just" defTabSz="457200"/>
            <a:endParaRPr lang="tr-TR" sz="1200">
              <a:solidFill>
                <a:prstClr val="black"/>
              </a:solidFill>
              <a:latin typeface="Trebuchet MS" panose="020B0603020202020204" pitchFamily="34" charset="0"/>
              <a:ea typeface="Calibri" panose="020F0502020204030204" pitchFamily="34" charset="0"/>
              <a:cs typeface="Times New Roman" panose="02020603050405020304" pitchFamily="18" charset="0"/>
            </a:endParaRPr>
          </a:p>
          <a:p>
            <a:pPr algn="just" defTabSz="457200"/>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İlk </a:t>
            </a:r>
            <a:r>
              <a:rPr lang="tr-TR" sz="1200" dirty="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5 sektör</a:t>
            </a:r>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 imalat, ticaret, inşaat, sağlık ve sosyal hizmetler ile konaklama ve yiyecek hizmetleri </a:t>
            </a:r>
            <a:r>
              <a:rPr lang="tr-TR" sz="1200" dirty="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toplam istihdamın </a:t>
            </a:r>
            <a:r>
              <a:rPr lang="tr-TR" sz="1200" smtClean="0">
                <a:solidFill>
                  <a:prstClr val="black"/>
                </a:solidFill>
                <a:latin typeface="Trebuchet MS" panose="020B0603020202020204" pitchFamily="34" charset="0"/>
                <a:ea typeface="Calibri" panose="020F0502020204030204" pitchFamily="34" charset="0"/>
                <a:cs typeface="Times New Roman" panose="02020603050405020304" pitchFamily="18" charset="0"/>
              </a:rPr>
              <a:t>%72,87’sini sağlamaktadır.</a:t>
            </a:r>
            <a:endParaRPr lang="tr-TR" sz="1200" dirty="0">
              <a:solidFill>
                <a:prstClr val="black"/>
              </a:solidFill>
              <a:latin typeface="Trebuchet MS" panose="020B0603020202020204" pitchFamily="34" charset="0"/>
              <a:ea typeface="Calibri" panose="020F0502020204030204" pitchFamily="34" charset="0"/>
              <a:cs typeface="Times New Roman" panose="02020603050405020304" pitchFamily="18" charset="0"/>
            </a:endParaRPr>
          </a:p>
        </p:txBody>
      </p:sp>
      <p:graphicFrame>
        <p:nvGraphicFramePr>
          <p:cNvPr id="9" name="Tablo 8"/>
          <p:cNvGraphicFramePr>
            <a:graphicFrameLocks noGrp="1"/>
          </p:cNvGraphicFramePr>
          <p:nvPr>
            <p:extLst>
              <p:ext uri="{D42A27DB-BD31-4B8C-83A1-F6EECF244321}">
                <p14:modId xmlns:p14="http://schemas.microsoft.com/office/powerpoint/2010/main" val="7872952"/>
              </p:ext>
            </p:extLst>
          </p:nvPr>
        </p:nvGraphicFramePr>
        <p:xfrm>
          <a:off x="533400" y="4951777"/>
          <a:ext cx="10750395" cy="1828800"/>
        </p:xfrm>
        <a:graphic>
          <a:graphicData uri="http://schemas.openxmlformats.org/drawingml/2006/table">
            <a:tbl>
              <a:tblPr firstRow="1" bandRow="1"/>
              <a:tblGrid>
                <a:gridCol w="2830395">
                  <a:extLst>
                    <a:ext uri="{9D8B030D-6E8A-4147-A177-3AD203B41FA5}">
                      <a16:colId xmlns:a16="http://schemas.microsoft.com/office/drawing/2014/main" val="2214541985"/>
                    </a:ext>
                  </a:extLst>
                </a:gridCol>
                <a:gridCol w="1800000">
                  <a:extLst>
                    <a:ext uri="{9D8B030D-6E8A-4147-A177-3AD203B41FA5}">
                      <a16:colId xmlns:a16="http://schemas.microsoft.com/office/drawing/2014/main" val="1547484871"/>
                    </a:ext>
                  </a:extLst>
                </a:gridCol>
                <a:gridCol w="1800000">
                  <a:extLst>
                    <a:ext uri="{9D8B030D-6E8A-4147-A177-3AD203B41FA5}">
                      <a16:colId xmlns:a16="http://schemas.microsoft.com/office/drawing/2014/main" val="499027641"/>
                    </a:ext>
                  </a:extLst>
                </a:gridCol>
                <a:gridCol w="2520000">
                  <a:extLst>
                    <a:ext uri="{9D8B030D-6E8A-4147-A177-3AD203B41FA5}">
                      <a16:colId xmlns:a16="http://schemas.microsoft.com/office/drawing/2014/main" val="2567892892"/>
                    </a:ext>
                  </a:extLst>
                </a:gridCol>
                <a:gridCol w="1800000">
                  <a:extLst>
                    <a:ext uri="{9D8B030D-6E8A-4147-A177-3AD203B41FA5}">
                      <a16:colId xmlns:a16="http://schemas.microsoft.com/office/drawing/2014/main" val="1568860525"/>
                    </a:ext>
                  </a:extLst>
                </a:gridCol>
              </a:tblGrid>
              <a:tr h="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tr-TR" sz="1400" b="1" smtClean="0">
                          <a:solidFill>
                            <a:schemeClr val="tx1"/>
                          </a:solidFill>
                          <a:latin typeface="Trebuchet MS" panose="020B0603020202020204" pitchFamily="34" charset="0"/>
                        </a:rPr>
                        <a:t>Sektörler</a:t>
                      </a:r>
                      <a:endParaRPr lang="tr-TR" sz="1400" b="1"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r"/>
                      <a:r>
                        <a:rPr lang="tr-TR" sz="1400" b="1" smtClean="0">
                          <a:solidFill>
                            <a:schemeClr val="tx1"/>
                          </a:solidFill>
                          <a:latin typeface="Trebuchet MS" panose="020B0603020202020204" pitchFamily="34" charset="0"/>
                        </a:rPr>
                        <a:t>İşletme</a:t>
                      </a:r>
                      <a:r>
                        <a:rPr lang="tr-TR" sz="1400" b="1" baseline="0" smtClean="0">
                          <a:solidFill>
                            <a:schemeClr val="tx1"/>
                          </a:solidFill>
                          <a:latin typeface="Trebuchet MS" panose="020B0603020202020204" pitchFamily="34" charset="0"/>
                        </a:rPr>
                        <a:t> </a:t>
                      </a:r>
                      <a:r>
                        <a:rPr lang="tr-TR" sz="1400" b="1" smtClean="0">
                          <a:solidFill>
                            <a:schemeClr val="tx1"/>
                          </a:solidFill>
                          <a:latin typeface="Trebuchet MS" panose="020B0603020202020204" pitchFamily="34" charset="0"/>
                        </a:rPr>
                        <a:t>Sayısı</a:t>
                      </a:r>
                      <a:endParaRPr lang="tr-TR" sz="1400" b="1"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r"/>
                      <a:r>
                        <a:rPr lang="tr-TR" sz="1400" b="1" smtClean="0">
                          <a:solidFill>
                            <a:schemeClr val="tx1"/>
                          </a:solidFill>
                          <a:latin typeface="Trebuchet MS" panose="020B0603020202020204" pitchFamily="34" charset="0"/>
                        </a:rPr>
                        <a:t>İstihdam</a:t>
                      </a:r>
                      <a:r>
                        <a:rPr lang="tr-TR" sz="1400" b="1" baseline="0" smtClean="0">
                          <a:solidFill>
                            <a:schemeClr val="tx1"/>
                          </a:solidFill>
                          <a:latin typeface="Trebuchet MS" panose="020B0603020202020204" pitchFamily="34" charset="0"/>
                        </a:rPr>
                        <a:t> </a:t>
                      </a:r>
                      <a:r>
                        <a:rPr lang="tr-TR" sz="1400" b="1" smtClean="0">
                          <a:solidFill>
                            <a:schemeClr val="tx1"/>
                          </a:solidFill>
                          <a:latin typeface="Trebuchet MS" panose="020B0603020202020204" pitchFamily="34" charset="0"/>
                        </a:rPr>
                        <a:t>Sayısı</a:t>
                      </a:r>
                      <a:endParaRPr lang="tr-TR" sz="1400" b="1"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r"/>
                      <a:r>
                        <a:rPr lang="tr-TR" sz="1400" b="1" smtClean="0">
                          <a:solidFill>
                            <a:schemeClr val="tx1"/>
                          </a:solidFill>
                          <a:latin typeface="Trebuchet MS" panose="020B0603020202020204" pitchFamily="34" charset="0"/>
                        </a:rPr>
                        <a:t>İşletme Başına</a:t>
                      </a:r>
                      <a:r>
                        <a:rPr lang="tr-TR" sz="1400" b="1" baseline="0" smtClean="0">
                          <a:solidFill>
                            <a:schemeClr val="tx1"/>
                          </a:solidFill>
                          <a:latin typeface="Trebuchet MS" panose="020B0603020202020204" pitchFamily="34" charset="0"/>
                        </a:rPr>
                        <a:t> İstihdam Ort.</a:t>
                      </a:r>
                      <a:endParaRPr lang="tr-TR" sz="1400" b="1"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r"/>
                      <a:r>
                        <a:rPr lang="tr-TR" sz="1400" b="1" smtClean="0">
                          <a:solidFill>
                            <a:schemeClr val="tx1"/>
                          </a:solidFill>
                          <a:latin typeface="Trebuchet MS" panose="020B0603020202020204" pitchFamily="34" charset="0"/>
                        </a:rPr>
                        <a:t>İstihdam</a:t>
                      </a:r>
                      <a:r>
                        <a:rPr lang="tr-TR" sz="1400" b="1" baseline="0" smtClean="0">
                          <a:solidFill>
                            <a:schemeClr val="tx1"/>
                          </a:solidFill>
                          <a:latin typeface="Trebuchet MS" panose="020B0603020202020204" pitchFamily="34" charset="0"/>
                        </a:rPr>
                        <a:t> </a:t>
                      </a:r>
                      <a:r>
                        <a:rPr lang="tr-TR" sz="1400" b="1" smtClean="0">
                          <a:solidFill>
                            <a:schemeClr val="tx1"/>
                          </a:solidFill>
                          <a:latin typeface="Trebuchet MS" panose="020B0603020202020204" pitchFamily="34" charset="0"/>
                        </a:rPr>
                        <a:t>Payı ( % )</a:t>
                      </a:r>
                      <a:endParaRPr lang="tr-TR" sz="1400" b="1"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629909037"/>
                  </a:ext>
                </a:extLst>
              </a:tr>
              <a:tr h="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b="1" smtClean="0">
                          <a:solidFill>
                            <a:srgbClr val="C00000"/>
                          </a:solidFill>
                          <a:latin typeface="Trebuchet MS" panose="020B0603020202020204" pitchFamily="34" charset="0"/>
                        </a:rPr>
                        <a:t>İmalat Sanayi</a:t>
                      </a:r>
                      <a:endParaRPr lang="tr-TR" sz="1400" b="1" dirty="0">
                        <a:solidFill>
                          <a:srgbClr val="C00000"/>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b="1" smtClean="0">
                          <a:solidFill>
                            <a:srgbClr val="C00000"/>
                          </a:solidFill>
                          <a:latin typeface="Trebuchet MS" panose="020B0603020202020204" pitchFamily="34" charset="0"/>
                        </a:rPr>
                        <a:t>1.283</a:t>
                      </a:r>
                      <a:endParaRPr lang="tr-TR" sz="1400" b="1" dirty="0">
                        <a:solidFill>
                          <a:srgbClr val="C00000"/>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b="1" smtClean="0">
                          <a:solidFill>
                            <a:srgbClr val="C00000"/>
                          </a:solidFill>
                          <a:latin typeface="Trebuchet MS" panose="020B0603020202020204" pitchFamily="34" charset="0"/>
                        </a:rPr>
                        <a:t>13.253</a:t>
                      </a:r>
                      <a:endParaRPr lang="tr-TR" sz="1400" b="1" dirty="0">
                        <a:solidFill>
                          <a:srgbClr val="C00000"/>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a:r>
                        <a:rPr lang="tr-TR" sz="1400" b="1" smtClean="0">
                          <a:solidFill>
                            <a:srgbClr val="C00000"/>
                          </a:solidFill>
                          <a:latin typeface="Trebuchet MS" panose="020B0603020202020204" pitchFamily="34" charset="0"/>
                        </a:rPr>
                        <a:t>10,3</a:t>
                      </a:r>
                      <a:endParaRPr lang="tr-TR" sz="1400" b="1" dirty="0">
                        <a:solidFill>
                          <a:srgbClr val="C00000"/>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b="1" smtClean="0">
                          <a:solidFill>
                            <a:srgbClr val="C00000"/>
                          </a:solidFill>
                          <a:latin typeface="Trebuchet MS" panose="020B0603020202020204" pitchFamily="34" charset="0"/>
                        </a:rPr>
                        <a:t>22,04</a:t>
                      </a:r>
                      <a:endParaRPr lang="tr-TR" sz="1400" b="1" dirty="0">
                        <a:solidFill>
                          <a:srgbClr val="C00000"/>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57158172"/>
                  </a:ext>
                </a:extLst>
              </a:tr>
              <a:tr h="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smtClean="0">
                          <a:solidFill>
                            <a:schemeClr val="tx1"/>
                          </a:solidFill>
                          <a:latin typeface="Trebuchet MS" panose="020B0603020202020204" pitchFamily="34" charset="0"/>
                        </a:rPr>
                        <a:t>Toptan</a:t>
                      </a:r>
                      <a:r>
                        <a:rPr lang="tr-TR" sz="1400" baseline="0" smtClean="0">
                          <a:solidFill>
                            <a:schemeClr val="tx1"/>
                          </a:solidFill>
                          <a:latin typeface="Trebuchet MS" panose="020B0603020202020204" pitchFamily="34" charset="0"/>
                        </a:rPr>
                        <a:t> ve Perakende </a:t>
                      </a:r>
                      <a:r>
                        <a:rPr lang="tr-TR" sz="1400" smtClean="0">
                          <a:solidFill>
                            <a:schemeClr val="tx1"/>
                          </a:solidFill>
                          <a:latin typeface="Trebuchet MS" panose="020B0603020202020204" pitchFamily="34" charset="0"/>
                        </a:rPr>
                        <a:t>Ticaret</a:t>
                      </a:r>
                      <a:r>
                        <a:rPr lang="tr-TR" sz="1400" baseline="0" smtClean="0">
                          <a:solidFill>
                            <a:schemeClr val="tx1"/>
                          </a:solidFill>
                          <a:latin typeface="Trebuchet MS" panose="020B0603020202020204" pitchFamily="34" charset="0"/>
                        </a:rPr>
                        <a:t> </a:t>
                      </a:r>
                      <a:endParaRPr lang="tr-TR" sz="1400"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latin typeface="Trebuchet MS" panose="020B0603020202020204" pitchFamily="34" charset="0"/>
                        </a:rPr>
                        <a:t>3.234</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latin typeface="Trebuchet MS" panose="020B0603020202020204" pitchFamily="34" charset="0"/>
                        </a:rPr>
                        <a:t>11.006</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r"/>
                      <a:r>
                        <a:rPr lang="tr-TR" sz="1400" smtClean="0">
                          <a:latin typeface="Trebuchet MS" panose="020B0603020202020204" pitchFamily="34" charset="0"/>
                        </a:rPr>
                        <a:t>3,4</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solidFill>
                            <a:schemeClr val="tx1"/>
                          </a:solidFill>
                          <a:latin typeface="Trebuchet MS" panose="020B0603020202020204" pitchFamily="34" charset="0"/>
                        </a:rPr>
                        <a:t>18,30</a:t>
                      </a:r>
                      <a:endParaRPr lang="tr-TR" sz="1400"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9875110"/>
                  </a:ext>
                </a:extLst>
              </a:tr>
              <a:tr h="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dirty="0" smtClean="0">
                          <a:solidFill>
                            <a:schemeClr val="tx1"/>
                          </a:solidFill>
                          <a:latin typeface="Trebuchet MS" panose="020B0603020202020204" pitchFamily="34" charset="0"/>
                        </a:rPr>
                        <a:t>İnşaat</a:t>
                      </a:r>
                      <a:endParaRPr lang="tr-TR" sz="1400"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latin typeface="Trebuchet MS" panose="020B0603020202020204" pitchFamily="34" charset="0"/>
                        </a:rPr>
                        <a:t>1.378</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latin typeface="Trebuchet MS" panose="020B0603020202020204" pitchFamily="34" charset="0"/>
                        </a:rPr>
                        <a:t>10.624</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a:r>
                        <a:rPr lang="tr-TR" sz="1400" smtClean="0">
                          <a:latin typeface="Trebuchet MS" panose="020B0603020202020204" pitchFamily="34" charset="0"/>
                        </a:rPr>
                        <a:t>7,7</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solidFill>
                            <a:schemeClr val="tx1"/>
                          </a:solidFill>
                          <a:latin typeface="Trebuchet MS" panose="020B0603020202020204" pitchFamily="34" charset="0"/>
                        </a:rPr>
                        <a:t>17,67</a:t>
                      </a:r>
                      <a:endParaRPr lang="tr-TR" sz="1400"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534003686"/>
                  </a:ext>
                </a:extLst>
              </a:tr>
              <a:tr h="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smtClean="0">
                          <a:solidFill>
                            <a:schemeClr val="tx1"/>
                          </a:solidFill>
                          <a:latin typeface="Trebuchet MS" panose="020B0603020202020204" pitchFamily="34" charset="0"/>
                        </a:rPr>
                        <a:t>İnsan Sağlığı ve Sosyal Hizmetler</a:t>
                      </a:r>
                      <a:endParaRPr lang="tr-TR" sz="1400"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latin typeface="Trebuchet MS" panose="020B0603020202020204" pitchFamily="34" charset="0"/>
                        </a:rPr>
                        <a:t>225</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latin typeface="Trebuchet MS" panose="020B0603020202020204" pitchFamily="34" charset="0"/>
                        </a:rPr>
                        <a:t>4.602</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r"/>
                      <a:r>
                        <a:rPr lang="tr-TR" sz="1400" smtClean="0">
                          <a:latin typeface="Trebuchet MS" panose="020B0603020202020204" pitchFamily="34" charset="0"/>
                        </a:rPr>
                        <a:t>20,5</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solidFill>
                            <a:schemeClr val="tx1"/>
                          </a:solidFill>
                          <a:latin typeface="Trebuchet MS" panose="020B0603020202020204" pitchFamily="34" charset="0"/>
                        </a:rPr>
                        <a:t>7,65</a:t>
                      </a:r>
                      <a:endParaRPr lang="tr-TR" sz="1400"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113590972"/>
                  </a:ext>
                </a:extLst>
              </a:tr>
              <a:tr h="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smtClean="0">
                          <a:solidFill>
                            <a:schemeClr val="tx1"/>
                          </a:solidFill>
                          <a:latin typeface="Trebuchet MS" panose="020B0603020202020204" pitchFamily="34" charset="0"/>
                        </a:rPr>
                        <a:t>Konaklama</a:t>
                      </a:r>
                      <a:r>
                        <a:rPr lang="tr-TR" sz="1400" baseline="0" smtClean="0">
                          <a:solidFill>
                            <a:schemeClr val="tx1"/>
                          </a:solidFill>
                          <a:latin typeface="Trebuchet MS" panose="020B0603020202020204" pitchFamily="34" charset="0"/>
                        </a:rPr>
                        <a:t> ve Yiyecek Hizmetleri</a:t>
                      </a:r>
                      <a:endParaRPr lang="tr-TR" sz="1400"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latin typeface="Trebuchet MS" panose="020B0603020202020204" pitchFamily="34" charset="0"/>
                        </a:rPr>
                        <a:t>972</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latin typeface="Trebuchet MS" panose="020B0603020202020204" pitchFamily="34" charset="0"/>
                        </a:rPr>
                        <a:t>4.334</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a:r>
                        <a:rPr lang="tr-TR" sz="1400" smtClean="0">
                          <a:latin typeface="Trebuchet MS" panose="020B0603020202020204" pitchFamily="34" charset="0"/>
                        </a:rPr>
                        <a:t>4,5</a:t>
                      </a:r>
                      <a:endParaRPr lang="tr-TR" sz="1400" dirty="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a:r>
                        <a:rPr lang="tr-TR" sz="1400" smtClean="0">
                          <a:solidFill>
                            <a:schemeClr val="tx1"/>
                          </a:solidFill>
                          <a:latin typeface="Trebuchet MS" panose="020B0603020202020204" pitchFamily="34" charset="0"/>
                        </a:rPr>
                        <a:t>7,21</a:t>
                      </a:r>
                      <a:endParaRPr lang="tr-TR" sz="1400" dirty="0">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196215544"/>
                  </a:ext>
                </a:extLst>
              </a:tr>
            </a:tbl>
          </a:graphicData>
        </a:graphic>
      </p:graphicFrame>
      <p:graphicFrame>
        <p:nvGraphicFramePr>
          <p:cNvPr id="12" name="Tablo 11"/>
          <p:cNvGraphicFramePr>
            <a:graphicFrameLocks noGrp="1"/>
          </p:cNvGraphicFramePr>
          <p:nvPr>
            <p:extLst>
              <p:ext uri="{D42A27DB-BD31-4B8C-83A1-F6EECF244321}">
                <p14:modId xmlns:p14="http://schemas.microsoft.com/office/powerpoint/2010/main" val="545138828"/>
              </p:ext>
            </p:extLst>
          </p:nvPr>
        </p:nvGraphicFramePr>
        <p:xfrm>
          <a:off x="533400" y="3839036"/>
          <a:ext cx="10750395" cy="986796"/>
        </p:xfrm>
        <a:graphic>
          <a:graphicData uri="http://schemas.openxmlformats.org/drawingml/2006/table">
            <a:tbl>
              <a:tblPr firstRow="1" bandRow="1"/>
              <a:tblGrid>
                <a:gridCol w="1800827">
                  <a:extLst>
                    <a:ext uri="{9D8B030D-6E8A-4147-A177-3AD203B41FA5}">
                      <a16:colId xmlns:a16="http://schemas.microsoft.com/office/drawing/2014/main" val="1706452303"/>
                    </a:ext>
                  </a:extLst>
                </a:gridCol>
                <a:gridCol w="2237392">
                  <a:extLst>
                    <a:ext uri="{9D8B030D-6E8A-4147-A177-3AD203B41FA5}">
                      <a16:colId xmlns:a16="http://schemas.microsoft.com/office/drawing/2014/main" val="369732980"/>
                    </a:ext>
                  </a:extLst>
                </a:gridCol>
                <a:gridCol w="2237392">
                  <a:extLst>
                    <a:ext uri="{9D8B030D-6E8A-4147-A177-3AD203B41FA5}">
                      <a16:colId xmlns:a16="http://schemas.microsoft.com/office/drawing/2014/main" val="2586494217"/>
                    </a:ext>
                  </a:extLst>
                </a:gridCol>
                <a:gridCol w="2237392">
                  <a:extLst>
                    <a:ext uri="{9D8B030D-6E8A-4147-A177-3AD203B41FA5}">
                      <a16:colId xmlns:a16="http://schemas.microsoft.com/office/drawing/2014/main" val="322711914"/>
                    </a:ext>
                  </a:extLst>
                </a:gridCol>
                <a:gridCol w="2237392">
                  <a:extLst>
                    <a:ext uri="{9D8B030D-6E8A-4147-A177-3AD203B41FA5}">
                      <a16:colId xmlns:a16="http://schemas.microsoft.com/office/drawing/2014/main" val="1818235510"/>
                    </a:ext>
                  </a:extLst>
                </a:gridCol>
              </a:tblGrid>
              <a:tr h="32893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tr-TR" sz="1400" b="1" smtClean="0">
                          <a:solidFill>
                            <a:schemeClr val="tx1"/>
                          </a:solidFill>
                          <a:latin typeface="Trebuchet MS" panose="020B0603020202020204" pitchFamily="34" charset="0"/>
                        </a:rPr>
                        <a:t>Yıl</a:t>
                      </a:r>
                      <a:endParaRPr lang="tr-TR" sz="1400" b="1">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tr-TR" sz="1400" b="1" smtClean="0">
                          <a:solidFill>
                            <a:schemeClr val="tx1"/>
                          </a:solidFill>
                          <a:latin typeface="Trebuchet MS" panose="020B0603020202020204" pitchFamily="34" charset="0"/>
                        </a:rPr>
                        <a:t>2007</a:t>
                      </a:r>
                      <a:endParaRPr lang="tr-TR" sz="1400" b="1">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tr-TR" sz="1400" b="1" smtClean="0">
                          <a:solidFill>
                            <a:schemeClr val="tx1"/>
                          </a:solidFill>
                          <a:latin typeface="Trebuchet MS" panose="020B0603020202020204" pitchFamily="34" charset="0"/>
                        </a:rPr>
                        <a:t>2022</a:t>
                      </a:r>
                      <a:endParaRPr lang="tr-TR" sz="1400" b="1">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tr-TR" sz="1400" b="1" smtClean="0">
                          <a:solidFill>
                            <a:schemeClr val="tx1"/>
                          </a:solidFill>
                          <a:latin typeface="Trebuchet MS" panose="020B0603020202020204" pitchFamily="34" charset="0"/>
                        </a:rPr>
                        <a:t>2023</a:t>
                      </a:r>
                      <a:endParaRPr lang="tr-TR" sz="1400" b="1">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tr-TR" sz="1400" b="1" smtClean="0">
                          <a:solidFill>
                            <a:schemeClr val="tx1"/>
                          </a:solidFill>
                          <a:latin typeface="Trebuchet MS" panose="020B0603020202020204" pitchFamily="34" charset="0"/>
                        </a:rPr>
                        <a:t>2024</a:t>
                      </a:r>
                      <a:endParaRPr lang="tr-TR" sz="1400" b="1">
                        <a:solidFill>
                          <a:schemeClr val="tx1"/>
                        </a:solidFill>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097524500"/>
                  </a:ext>
                </a:extLst>
              </a:tr>
              <a:tr h="32893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b="0" smtClean="0">
                          <a:latin typeface="Trebuchet MS" panose="020B0603020202020204" pitchFamily="34" charset="0"/>
                        </a:rPr>
                        <a:t>İstihdam</a:t>
                      </a:r>
                      <a:r>
                        <a:rPr lang="tr-TR" sz="1400" b="0" baseline="0" smtClean="0">
                          <a:latin typeface="Trebuchet MS" panose="020B0603020202020204" pitchFamily="34" charset="0"/>
                        </a:rPr>
                        <a:t> (Toplam)</a:t>
                      </a:r>
                      <a:endParaRPr lang="tr-TR" sz="1400" b="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b="0" smtClean="0">
                          <a:latin typeface="Trebuchet MS" panose="020B0603020202020204" pitchFamily="34" charset="0"/>
                        </a:rPr>
                        <a:t>29.818</a:t>
                      </a:r>
                      <a:endParaRPr lang="tr-TR" sz="1400" b="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b="0" smtClean="0">
                          <a:latin typeface="Trebuchet MS" panose="020B0603020202020204" pitchFamily="34" charset="0"/>
                        </a:rPr>
                        <a:t>64.315</a:t>
                      </a:r>
                      <a:endParaRPr lang="tr-TR" sz="1400" b="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b="0" smtClean="0">
                          <a:latin typeface="Trebuchet MS" panose="020B0603020202020204" pitchFamily="34" charset="0"/>
                        </a:rPr>
                        <a:t>59.003</a:t>
                      </a:r>
                      <a:endParaRPr lang="tr-TR" sz="1400" b="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b="0" smtClean="0">
                          <a:latin typeface="Trebuchet MS" panose="020B0603020202020204" pitchFamily="34" charset="0"/>
                        </a:rPr>
                        <a:t>60.128</a:t>
                      </a:r>
                      <a:endParaRPr lang="tr-TR" sz="1400" b="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678119401"/>
                  </a:ext>
                </a:extLst>
              </a:tr>
              <a:tr h="32893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b="0" smtClean="0">
                          <a:latin typeface="Trebuchet MS" panose="020B0603020202020204" pitchFamily="34" charset="0"/>
                        </a:rPr>
                        <a:t>İstihdam (İmalat)</a:t>
                      </a:r>
                      <a:endParaRPr lang="tr-TR" sz="1400" b="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b="0" smtClean="0">
                          <a:latin typeface="Trebuchet MS" panose="020B0603020202020204" pitchFamily="34" charset="0"/>
                        </a:rPr>
                        <a:t>7.844</a:t>
                      </a:r>
                      <a:r>
                        <a:rPr lang="tr-TR" sz="1400" b="0" baseline="0" smtClean="0">
                          <a:latin typeface="Trebuchet MS" panose="020B0603020202020204" pitchFamily="34" charset="0"/>
                        </a:rPr>
                        <a:t> </a:t>
                      </a:r>
                      <a:r>
                        <a:rPr lang="tr-TR" sz="1400" b="0" smtClean="0">
                          <a:latin typeface="Trebuchet MS" panose="020B0603020202020204" pitchFamily="34" charset="0"/>
                        </a:rPr>
                        <a:t>(%26,31)</a:t>
                      </a:r>
                      <a:endParaRPr lang="tr-TR" sz="1400" b="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b="0" smtClean="0">
                          <a:latin typeface="Trebuchet MS" panose="020B0603020202020204" pitchFamily="34" charset="0"/>
                        </a:rPr>
                        <a:t>13.767</a:t>
                      </a:r>
                      <a:r>
                        <a:rPr lang="tr-TR" sz="1400" b="0" baseline="0" smtClean="0">
                          <a:latin typeface="Trebuchet MS" panose="020B0603020202020204" pitchFamily="34" charset="0"/>
                        </a:rPr>
                        <a:t> </a:t>
                      </a:r>
                      <a:r>
                        <a:rPr lang="tr-TR" sz="1400" b="0" smtClean="0">
                          <a:latin typeface="Trebuchet MS" panose="020B0603020202020204" pitchFamily="34" charset="0"/>
                        </a:rPr>
                        <a:t>(%</a:t>
                      </a:r>
                      <a:r>
                        <a:rPr lang="tr-TR" sz="1400" b="0" baseline="0" smtClean="0">
                          <a:latin typeface="Trebuchet MS" panose="020B0603020202020204" pitchFamily="34" charset="0"/>
                        </a:rPr>
                        <a:t>21,41)</a:t>
                      </a:r>
                      <a:endParaRPr lang="tr-TR" sz="1400" b="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b="0" smtClean="0">
                          <a:latin typeface="Trebuchet MS" panose="020B0603020202020204" pitchFamily="34" charset="0"/>
                        </a:rPr>
                        <a:t>12.910</a:t>
                      </a:r>
                      <a:r>
                        <a:rPr lang="tr-TR" sz="1400" b="0" baseline="0" smtClean="0">
                          <a:latin typeface="Trebuchet MS" panose="020B0603020202020204" pitchFamily="34" charset="0"/>
                        </a:rPr>
                        <a:t> </a:t>
                      </a:r>
                      <a:r>
                        <a:rPr lang="tr-TR" sz="1400" b="0" smtClean="0">
                          <a:latin typeface="Trebuchet MS" panose="020B0603020202020204" pitchFamily="34" charset="0"/>
                        </a:rPr>
                        <a:t>(%</a:t>
                      </a:r>
                      <a:r>
                        <a:rPr lang="tr-TR" sz="1400" b="0" baseline="0" smtClean="0">
                          <a:latin typeface="Trebuchet MS" panose="020B0603020202020204" pitchFamily="34" charset="0"/>
                        </a:rPr>
                        <a:t>21,88)</a:t>
                      </a:r>
                      <a:endParaRPr lang="tr-TR" sz="1400" b="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400" b="0" smtClean="0">
                          <a:latin typeface="Trebuchet MS" panose="020B0603020202020204" pitchFamily="34" charset="0"/>
                        </a:rPr>
                        <a:t>13.253</a:t>
                      </a:r>
                      <a:r>
                        <a:rPr lang="tr-TR" sz="1400" b="0" baseline="0" smtClean="0">
                          <a:latin typeface="Trebuchet MS" panose="020B0603020202020204" pitchFamily="34" charset="0"/>
                        </a:rPr>
                        <a:t> </a:t>
                      </a:r>
                      <a:r>
                        <a:rPr lang="tr-TR" sz="1400" b="0" smtClean="0">
                          <a:latin typeface="Trebuchet MS" panose="020B0603020202020204" pitchFamily="34" charset="0"/>
                        </a:rPr>
                        <a:t>(%</a:t>
                      </a:r>
                      <a:r>
                        <a:rPr lang="tr-TR" sz="1400" b="0" baseline="0" smtClean="0">
                          <a:latin typeface="Trebuchet MS" panose="020B0603020202020204" pitchFamily="34" charset="0"/>
                        </a:rPr>
                        <a:t>22,04)</a:t>
                      </a:r>
                      <a:endParaRPr lang="tr-TR" sz="1400" b="0">
                        <a:latin typeface="Trebuchet MS" panose="020B0603020202020204" pitchFamily="34" charset="0"/>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3885899"/>
                  </a:ext>
                </a:extLst>
              </a:tr>
            </a:tbl>
          </a:graphicData>
        </a:graphic>
      </p:graphicFrame>
      <p:sp>
        <p:nvSpPr>
          <p:cNvPr id="13" name="Metin kutusu 12"/>
          <p:cNvSpPr txBox="1"/>
          <p:nvPr/>
        </p:nvSpPr>
        <p:spPr>
          <a:xfrm>
            <a:off x="390525" y="1104900"/>
            <a:ext cx="2886076"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Sektörel İstihdam ( SGK )</a:t>
            </a:r>
            <a:endParaRPr lang="tr-TR">
              <a:solidFill>
                <a:schemeClr val="bg1"/>
              </a:solidFill>
              <a:latin typeface="Trebuchet MS" panose="020B0603020202020204" pitchFamily="34" charset="0"/>
            </a:endParaRPr>
          </a:p>
        </p:txBody>
      </p:sp>
    </p:spTree>
    <p:extLst>
      <p:ext uri="{BB962C8B-B14F-4D97-AF65-F5344CB8AC3E}">
        <p14:creationId xmlns:p14="http://schemas.microsoft.com/office/powerpoint/2010/main" val="25263296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90523" y="1104900"/>
            <a:ext cx="8436235" cy="369332"/>
          </a:xfrm>
          <a:prstGeom prst="rect">
            <a:avLst/>
          </a:prstGeom>
          <a:noFill/>
        </p:spPr>
        <p:txBody>
          <a:bodyPr wrap="square" rtlCol="0">
            <a:spAutoFit/>
          </a:bodyPr>
          <a:lstStyle/>
          <a:p>
            <a:r>
              <a:rPr lang="tr-TR" dirty="0" smtClean="0">
                <a:solidFill>
                  <a:schemeClr val="bg1"/>
                </a:solidFill>
                <a:latin typeface="Trebuchet MS" panose="020B0603020202020204" pitchFamily="34" charset="0"/>
              </a:rPr>
              <a:t>SGK İstatistiklerine Göre İmalat Sanayi Firmalarının Alt Sektörlere Göre Dağılımı</a:t>
            </a:r>
          </a:p>
        </p:txBody>
      </p:sp>
      <p:graphicFrame>
        <p:nvGraphicFramePr>
          <p:cNvPr id="2" name="Tablo 1"/>
          <p:cNvGraphicFramePr>
            <a:graphicFrameLocks noGrp="1"/>
          </p:cNvGraphicFramePr>
          <p:nvPr>
            <p:extLst>
              <p:ext uri="{D42A27DB-BD31-4B8C-83A1-F6EECF244321}">
                <p14:modId xmlns:p14="http://schemas.microsoft.com/office/powerpoint/2010/main" val="2847461105"/>
              </p:ext>
            </p:extLst>
          </p:nvPr>
        </p:nvGraphicFramePr>
        <p:xfrm>
          <a:off x="466997" y="1474232"/>
          <a:ext cx="11264756" cy="5383757"/>
        </p:xfrm>
        <a:graphic>
          <a:graphicData uri="http://schemas.openxmlformats.org/drawingml/2006/table">
            <a:tbl>
              <a:tblPr firstRow="1" firstCol="1" bandRow="1"/>
              <a:tblGrid>
                <a:gridCol w="1079378">
                  <a:extLst>
                    <a:ext uri="{9D8B030D-6E8A-4147-A177-3AD203B41FA5}">
                      <a16:colId xmlns:a16="http://schemas.microsoft.com/office/drawing/2014/main" val="3374185690"/>
                    </a:ext>
                  </a:extLst>
                </a:gridCol>
                <a:gridCol w="4919175">
                  <a:extLst>
                    <a:ext uri="{9D8B030D-6E8A-4147-A177-3AD203B41FA5}">
                      <a16:colId xmlns:a16="http://schemas.microsoft.com/office/drawing/2014/main" val="402999814"/>
                    </a:ext>
                  </a:extLst>
                </a:gridCol>
                <a:gridCol w="1755401">
                  <a:extLst>
                    <a:ext uri="{9D8B030D-6E8A-4147-A177-3AD203B41FA5}">
                      <a16:colId xmlns:a16="http://schemas.microsoft.com/office/drawing/2014/main" val="1837434816"/>
                    </a:ext>
                  </a:extLst>
                </a:gridCol>
                <a:gridCol w="1755401">
                  <a:extLst>
                    <a:ext uri="{9D8B030D-6E8A-4147-A177-3AD203B41FA5}">
                      <a16:colId xmlns:a16="http://schemas.microsoft.com/office/drawing/2014/main" val="2340002939"/>
                    </a:ext>
                  </a:extLst>
                </a:gridCol>
                <a:gridCol w="1755401">
                  <a:extLst>
                    <a:ext uri="{9D8B030D-6E8A-4147-A177-3AD203B41FA5}">
                      <a16:colId xmlns:a16="http://schemas.microsoft.com/office/drawing/2014/main" val="1804602428"/>
                    </a:ext>
                  </a:extLst>
                </a:gridCol>
              </a:tblGrid>
              <a:tr h="283932">
                <a:tc>
                  <a:txBody>
                    <a:bodyPr/>
                    <a:lstStyle/>
                    <a:p>
                      <a:pPr>
                        <a:lnSpc>
                          <a:spcPct val="107000"/>
                        </a:lnSpc>
                        <a:spcAft>
                          <a:spcPts val="0"/>
                        </a:spcAft>
                      </a:pPr>
                      <a:r>
                        <a:rPr lang="tr-TR" sz="1200" b="1" smtClean="0">
                          <a:solidFill>
                            <a:srgbClr val="C00000"/>
                          </a:solidFill>
                          <a:effectLst/>
                          <a:latin typeface="+mn-lt"/>
                          <a:ea typeface="Times New Roman" panose="02020603050405020304" pitchFamily="18" charset="0"/>
                          <a:cs typeface="Times New Roman" panose="02020603050405020304" pitchFamily="18" charset="0"/>
                        </a:rPr>
                        <a:t>NACE</a:t>
                      </a:r>
                      <a:r>
                        <a:rPr lang="tr-TR" sz="1200" b="1" baseline="0" smtClean="0">
                          <a:solidFill>
                            <a:srgbClr val="C00000"/>
                          </a:solidFill>
                          <a:effectLst/>
                          <a:latin typeface="+mn-lt"/>
                          <a:ea typeface="Times New Roman" panose="02020603050405020304" pitchFamily="18" charset="0"/>
                          <a:cs typeface="Times New Roman" panose="02020603050405020304" pitchFamily="18" charset="0"/>
                        </a:rPr>
                        <a:t> </a:t>
                      </a:r>
                      <a:r>
                        <a:rPr lang="tr-TR" sz="1200" b="1" smtClean="0">
                          <a:solidFill>
                            <a:srgbClr val="C00000"/>
                          </a:solidFill>
                          <a:effectLst/>
                          <a:latin typeface="+mn-lt"/>
                          <a:ea typeface="Times New Roman" panose="02020603050405020304" pitchFamily="18" charset="0"/>
                          <a:cs typeface="Times New Roman" panose="02020603050405020304" pitchFamily="18" charset="0"/>
                        </a:rPr>
                        <a:t>Kodu</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b="1">
                          <a:solidFill>
                            <a:srgbClr val="C00000"/>
                          </a:solidFill>
                          <a:effectLst/>
                          <a:latin typeface="+mn-lt"/>
                          <a:ea typeface="Times New Roman" panose="02020603050405020304" pitchFamily="18" charset="0"/>
                          <a:cs typeface="Times New Roman" panose="02020603050405020304" pitchFamily="18" charset="0"/>
                        </a:rPr>
                        <a:t>Faaliyet İsmi</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200" b="1">
                          <a:solidFill>
                            <a:srgbClr val="C00000"/>
                          </a:solidFill>
                          <a:effectLst/>
                          <a:latin typeface="+mn-lt"/>
                          <a:ea typeface="Times New Roman" panose="02020603050405020304" pitchFamily="18" charset="0"/>
                          <a:cs typeface="Times New Roman" panose="02020603050405020304" pitchFamily="18" charset="0"/>
                        </a:rPr>
                        <a:t>İşletme</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200" b="1">
                          <a:solidFill>
                            <a:srgbClr val="C00000"/>
                          </a:solidFill>
                          <a:effectLst/>
                          <a:latin typeface="+mn-lt"/>
                          <a:ea typeface="Times New Roman" panose="02020603050405020304" pitchFamily="18" charset="0"/>
                          <a:cs typeface="Times New Roman" panose="02020603050405020304" pitchFamily="18" charset="0"/>
                        </a:rPr>
                        <a:t>İstihdam</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200" b="1">
                          <a:solidFill>
                            <a:srgbClr val="C00000"/>
                          </a:solidFill>
                          <a:effectLst/>
                          <a:latin typeface="+mn-lt"/>
                          <a:ea typeface="Times New Roman" panose="02020603050405020304" pitchFamily="18" charset="0"/>
                          <a:cs typeface="Times New Roman" panose="02020603050405020304" pitchFamily="18" charset="0"/>
                        </a:rPr>
                        <a:t>İşl. </a:t>
                      </a:r>
                      <a:r>
                        <a:rPr lang="tr-TR" sz="1200" b="1" smtClean="0">
                          <a:solidFill>
                            <a:srgbClr val="C00000"/>
                          </a:solidFill>
                          <a:effectLst/>
                          <a:latin typeface="+mn-lt"/>
                          <a:ea typeface="Times New Roman" panose="02020603050405020304" pitchFamily="18" charset="0"/>
                          <a:cs typeface="Times New Roman" panose="02020603050405020304" pitchFamily="18" charset="0"/>
                        </a:rPr>
                        <a:t>Başına</a:t>
                      </a:r>
                      <a:r>
                        <a:rPr lang="tr-TR" sz="1200" b="1" baseline="0" smtClean="0">
                          <a:solidFill>
                            <a:srgbClr val="C00000"/>
                          </a:solidFill>
                          <a:effectLst/>
                          <a:latin typeface="+mn-lt"/>
                          <a:ea typeface="Times New Roman" panose="02020603050405020304" pitchFamily="18" charset="0"/>
                          <a:cs typeface="Times New Roman" panose="02020603050405020304" pitchFamily="18" charset="0"/>
                        </a:rPr>
                        <a:t> </a:t>
                      </a:r>
                      <a:r>
                        <a:rPr lang="tr-TR" sz="1200" b="1" smtClean="0">
                          <a:solidFill>
                            <a:srgbClr val="C00000"/>
                          </a:solidFill>
                          <a:effectLst/>
                          <a:latin typeface="+mn-lt"/>
                          <a:ea typeface="Times New Roman" panose="02020603050405020304" pitchFamily="18" charset="0"/>
                          <a:cs typeface="Times New Roman" panose="02020603050405020304" pitchFamily="18" charset="0"/>
                        </a:rPr>
                        <a:t>İst</a:t>
                      </a:r>
                      <a:r>
                        <a:rPr lang="tr-TR" sz="1200" b="1">
                          <a:solidFill>
                            <a:srgbClr val="C00000"/>
                          </a:solidFill>
                          <a:effectLst/>
                          <a:latin typeface="+mn-lt"/>
                          <a:ea typeface="Times New Roman" panose="02020603050405020304" pitchFamily="18" charset="0"/>
                          <a:cs typeface="Times New Roman" panose="02020603050405020304" pitchFamily="18" charset="0"/>
                        </a:rPr>
                        <a:t>. Ort.</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184425919"/>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Gıda Ürünleri İmalatı</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452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3.852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8,52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22144700"/>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İçecek İmalatı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5</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212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42,40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83736948"/>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Tütün Ürünleri İmalatı</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0,00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15310171"/>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Tekstil Ürünleri İmalatı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24</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212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8,83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0619641"/>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14</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Giyim Eşyaları İmalatı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109</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4.729</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43,39</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379931639"/>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15</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Deri ve İlgili Ürünler İmalatı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5</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87</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17,40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6751475"/>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16</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Ağaç, Ağaç Ürünleri ve Mantar Ür.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105</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495</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4,71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0311727"/>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17</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Kağıt ve Kağıt Ürünleri İmalatı</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0,00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4249608"/>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18</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Kayıtlı Medyanın Basılması ve Çoğaltımı</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22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2,20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44381768"/>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19</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Kok Kömürü ve Petrol Ürünleri İmalatı</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4</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4,00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2524688"/>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20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Kimyasalların ve Kimyasal Ür. İmalatı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9</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55</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6,11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233535506"/>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21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Eczacılık ve Eczacılığa İlişkin Mal. İmalatı</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0,00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4002430"/>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22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Kauçuk ve Plastik Ürünler İmalatı</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83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409</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4,93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562620208"/>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23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Diğer Metalik Olmayan Mineral Ür. İm.</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96</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698</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7,27</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9446289"/>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24</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Ana Metal Sanayi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17</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55</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3,24</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91677"/>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25</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Fab. Metal Ür. İm. ( Mak. Teç. Hariç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104</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1073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10,32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3307043"/>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26</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Bilgisayar, Elektronik ve Optik Ür.</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4</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4,00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636464682"/>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27</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Elektrikli Teçhizat İmalatı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18</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55</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3,06</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5214584"/>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28</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Başka Yerde Sınıf. Makine ve Ekipman İm.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31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363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11,71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41671572"/>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29</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Motorlu Kara Taşıtı ve Römork İmalatı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8</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80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10,00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5223733"/>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30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Diğer Ulaşım Araçları İmalatı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183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61,00</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980924698"/>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31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Mobilya İmalatı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132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413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3,13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94744"/>
                  </a:ext>
                </a:extLst>
              </a:tr>
              <a:tr h="203993">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32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Diğer İmalatlar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11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31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solidFill>
                            <a:srgbClr val="000000"/>
                          </a:solidFill>
                          <a:effectLst/>
                          <a:latin typeface="+mn-lt"/>
                          <a:ea typeface="Times New Roman" panose="02020603050405020304" pitchFamily="18" charset="0"/>
                          <a:cs typeface="Times New Roman" panose="02020603050405020304" pitchFamily="18" charset="0"/>
                        </a:rPr>
                        <a:t>2,82</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019963110"/>
                  </a:ext>
                </a:extLst>
              </a:tr>
              <a:tr h="203993">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33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Makine ve Ekipman Kurulumu ve Onarımı</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59</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221</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b="1">
                          <a:solidFill>
                            <a:srgbClr val="000000"/>
                          </a:solidFill>
                          <a:effectLst/>
                          <a:latin typeface="+mn-lt"/>
                          <a:ea typeface="Times New Roman" panose="02020603050405020304" pitchFamily="18" charset="0"/>
                          <a:cs typeface="Times New Roman" panose="02020603050405020304" pitchFamily="18" charset="0"/>
                        </a:rPr>
                        <a:t>3,75</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117221"/>
                  </a:ext>
                </a:extLst>
              </a:tr>
              <a:tr h="203993">
                <a:tc>
                  <a:txBody>
                    <a:bodyPr/>
                    <a:lstStyle/>
                    <a:p>
                      <a:pPr>
                        <a:lnSpc>
                          <a:spcPct val="107000"/>
                        </a:lnSpc>
                        <a:spcAft>
                          <a:spcPts val="0"/>
                        </a:spcAft>
                      </a:pPr>
                      <a:r>
                        <a:rPr lang="tr-TR" sz="1200" b="1">
                          <a:solidFill>
                            <a:srgbClr val="C00000"/>
                          </a:solidFill>
                          <a:effectLst/>
                          <a:latin typeface="+mn-lt"/>
                          <a:ea typeface="Times New Roman" panose="02020603050405020304" pitchFamily="18" charset="0"/>
                          <a:cs typeface="Times New Roman" panose="02020603050405020304" pitchFamily="18" charset="0"/>
                        </a:rPr>
                        <a:t>Toplam</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b="1">
                          <a:solidFill>
                            <a:srgbClr val="C00000"/>
                          </a:solidFill>
                          <a:effectLst/>
                          <a:latin typeface="+mn-lt"/>
                          <a:ea typeface="Times New Roman" panose="02020603050405020304" pitchFamily="18" charset="0"/>
                          <a:cs typeface="Times New Roman" panose="02020603050405020304" pitchFamily="18" charset="0"/>
                        </a:rPr>
                        <a:t> </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200" b="1">
                          <a:solidFill>
                            <a:srgbClr val="C00000"/>
                          </a:solidFill>
                          <a:effectLst/>
                          <a:latin typeface="+mn-lt"/>
                          <a:ea typeface="Times New Roman" panose="02020603050405020304" pitchFamily="18" charset="0"/>
                          <a:cs typeface="Times New Roman" panose="02020603050405020304" pitchFamily="18" charset="0"/>
                        </a:rPr>
                        <a:t>1.283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200" b="1">
                          <a:solidFill>
                            <a:srgbClr val="C00000"/>
                          </a:solidFill>
                          <a:effectLst/>
                          <a:latin typeface="+mn-lt"/>
                          <a:ea typeface="Times New Roman" panose="02020603050405020304" pitchFamily="18" charset="0"/>
                          <a:cs typeface="Times New Roman" panose="02020603050405020304" pitchFamily="18" charset="0"/>
                        </a:rPr>
                        <a:t>13.253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200" b="1">
                          <a:solidFill>
                            <a:srgbClr val="C00000"/>
                          </a:solidFill>
                          <a:effectLst/>
                          <a:latin typeface="+mn-lt"/>
                          <a:ea typeface="Times New Roman" panose="02020603050405020304" pitchFamily="18" charset="0"/>
                          <a:cs typeface="Times New Roman" panose="02020603050405020304" pitchFamily="18" charset="0"/>
                        </a:rPr>
                        <a:t>10,33</a:t>
                      </a:r>
                      <a:endParaRPr lang="tr-TR" sz="1200">
                        <a:effectLst/>
                        <a:latin typeface="+mn-lt"/>
                        <a:ea typeface="Calibri" panose="020F0502020204030204" pitchFamily="34" charset="0"/>
                        <a:cs typeface="Times New Roman" panose="02020603050405020304" pitchFamily="18" charset="0"/>
                      </a:endParaRPr>
                    </a:p>
                  </a:txBody>
                  <a:tcPr marL="31277" marR="31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387949506"/>
                  </a:ext>
                </a:extLst>
              </a:tr>
            </a:tbl>
          </a:graphicData>
        </a:graphic>
      </p:graphicFrame>
    </p:spTree>
    <p:extLst>
      <p:ext uri="{BB962C8B-B14F-4D97-AF65-F5344CB8AC3E}">
        <p14:creationId xmlns:p14="http://schemas.microsoft.com/office/powerpoint/2010/main" val="31944083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etin kutusu 10"/>
          <p:cNvSpPr txBox="1"/>
          <p:nvPr/>
        </p:nvSpPr>
        <p:spPr>
          <a:xfrm>
            <a:off x="390524" y="1104900"/>
            <a:ext cx="5498212" cy="369332"/>
          </a:xfrm>
          <a:prstGeom prst="rect">
            <a:avLst/>
          </a:prstGeom>
          <a:noFill/>
        </p:spPr>
        <p:txBody>
          <a:bodyPr wrap="square" rtlCol="0">
            <a:spAutoFit/>
          </a:bodyPr>
          <a:lstStyle/>
          <a:p>
            <a:r>
              <a:rPr lang="tr-TR" dirty="0" smtClean="0">
                <a:solidFill>
                  <a:schemeClr val="bg1"/>
                </a:solidFill>
                <a:latin typeface="Trebuchet MS" panose="020B0603020202020204" pitchFamily="34" charset="0"/>
              </a:rPr>
              <a:t>Organize Sanayi Bölgeleri</a:t>
            </a:r>
          </a:p>
        </p:txBody>
      </p:sp>
      <p:pic>
        <p:nvPicPr>
          <p:cNvPr id="12" name="Resim 11"/>
          <p:cNvPicPr>
            <a:picLocks noChangeAspect="1"/>
          </p:cNvPicPr>
          <p:nvPr/>
        </p:nvPicPr>
        <p:blipFill rotWithShape="1">
          <a:blip r:embed="rId3"/>
          <a:srcRect t="5058"/>
          <a:stretch/>
        </p:blipFill>
        <p:spPr>
          <a:xfrm>
            <a:off x="542544" y="4032505"/>
            <a:ext cx="4789466" cy="27207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Resim 12"/>
          <p:cNvPicPr>
            <a:picLocks noChangeAspect="1"/>
          </p:cNvPicPr>
          <p:nvPr/>
        </p:nvPicPr>
        <p:blipFill rotWithShape="1">
          <a:blip r:embed="rId4"/>
          <a:srcRect t="17635"/>
          <a:stretch/>
        </p:blipFill>
        <p:spPr>
          <a:xfrm>
            <a:off x="5514393" y="4032505"/>
            <a:ext cx="5868954" cy="27207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Dikdörtgen 13"/>
          <p:cNvSpPr/>
          <p:nvPr/>
        </p:nvSpPr>
        <p:spPr>
          <a:xfrm>
            <a:off x="542544" y="1872557"/>
            <a:ext cx="4738583" cy="206210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tr-TR" sz="1600" smtClean="0">
                <a:latin typeface="Calibri" panose="020F0502020204030204" pitchFamily="34" charset="0"/>
                <a:ea typeface="Calibri" panose="020F0502020204030204" pitchFamily="34" charset="0"/>
                <a:cs typeface="Times New Roman" panose="02020603050405020304" pitchFamily="18" charset="0"/>
              </a:rPr>
              <a:t>1994 yılında kurulan ve Merkez ilçede yer alan 86 sicil numaları 1. OSB toplam 70 hektar alana ve 44 parsele sahip olup parsellerin tamamı tahsis edilmiştir. 37 adet firma aktif olarak üretimini sürdürmektedir. Toplam 2.600 kişiye istihdam sağlanmaktadır. Üretim yapılan işletmeler gıda, inşaat ve yapı malzemeleri, giyim eşyaları imalatı ile metal ve demir işleri sektörlerinde faaliyet göstermektedir.</a:t>
            </a:r>
            <a:endParaRPr lang="tr-TR" sz="1600" dirty="0"/>
          </a:p>
        </p:txBody>
      </p:sp>
      <p:sp>
        <p:nvSpPr>
          <p:cNvPr id="15" name="Dikdörtgen 14"/>
          <p:cNvSpPr/>
          <p:nvPr/>
        </p:nvSpPr>
        <p:spPr>
          <a:xfrm>
            <a:off x="5514393" y="1872556"/>
            <a:ext cx="5868954" cy="203132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tr-TR" sz="1400" smtClean="0"/>
              <a:t>2018 yılında faaliyete geçen ve Bulancak ilçesinde yer alan 278 sicil numaralı 2. OSB</a:t>
            </a:r>
            <a:r>
              <a:rPr lang="tr-TR" sz="1400"/>
              <a:t>, toplam 48 hektar alana ve 47 parsele sahip olup 46 parseli tahsis edilmiştir. Parsel tahsisine göre % 97,9 doluluk oranına sahiptir. Toplam 41 firmanın kayıtlı olduğu 2. OSB’de 32 adet firma aktif olarak üretim yapmakta ve toplam 2.700 kişiye istihdam sağlanmaktadır. Kalan 9 firmanın 5’i inşaat, 4’ü proje </a:t>
            </a:r>
            <a:r>
              <a:rPr lang="tr-TR" sz="1400" smtClean="0"/>
              <a:t>aşamasındadır. Parsel </a:t>
            </a:r>
            <a:r>
              <a:rPr lang="tr-TR" sz="1400"/>
              <a:t>tahsis edilen işletmelerin faaliyete geçmesiyle istihdamın 6.000 kişiye artacağı öngörülmektedir. Savunma sanayi, gıda ürünleri imalatı, giyim eşyaları imalatı ile fabrikasyon metal ürünleri imalatı sektörlerinde faaliyet gösteren işletmeler ön plana çıkmaktadır.</a:t>
            </a:r>
            <a:endParaRPr lang="tr-TR" sz="1400" dirty="0"/>
          </a:p>
        </p:txBody>
      </p:sp>
      <p:sp>
        <p:nvSpPr>
          <p:cNvPr id="16" name="Dikdörtgen 15"/>
          <p:cNvSpPr/>
          <p:nvPr/>
        </p:nvSpPr>
        <p:spPr>
          <a:xfrm>
            <a:off x="456771" y="1503225"/>
            <a:ext cx="3498715" cy="369332"/>
          </a:xfrm>
          <a:prstGeom prst="rect">
            <a:avLst/>
          </a:prstGeom>
        </p:spPr>
        <p:txBody>
          <a:bodyPr wrap="none">
            <a:spAutoFit/>
          </a:bodyPr>
          <a:lstStyle/>
          <a:p>
            <a:pPr indent="-7620">
              <a:spcAft>
                <a:spcPts val="0"/>
              </a:spcAft>
            </a:pPr>
            <a:r>
              <a:rPr lang="tr-TR" b="1" dirty="0">
                <a:latin typeface="Calibri" panose="020F0502020204030204" pitchFamily="34" charset="0"/>
                <a:ea typeface="Calibri" panose="020F0502020204030204" pitchFamily="34" charset="0"/>
              </a:rPr>
              <a:t>Giresun </a:t>
            </a:r>
            <a:r>
              <a:rPr lang="tr-TR" b="1" dirty="0" smtClean="0">
                <a:latin typeface="Calibri" panose="020F0502020204030204" pitchFamily="34" charset="0"/>
                <a:ea typeface="Calibri" panose="020F0502020204030204" pitchFamily="34" charset="0"/>
              </a:rPr>
              <a:t>1. Organize </a:t>
            </a:r>
            <a:r>
              <a:rPr lang="tr-TR" b="1" dirty="0">
                <a:latin typeface="Calibri" panose="020F0502020204030204" pitchFamily="34" charset="0"/>
                <a:ea typeface="Calibri" panose="020F0502020204030204" pitchFamily="34" charset="0"/>
              </a:rPr>
              <a:t>Sanayi </a:t>
            </a:r>
            <a:r>
              <a:rPr lang="tr-TR" b="1" dirty="0" smtClean="0">
                <a:latin typeface="Calibri" panose="020F0502020204030204" pitchFamily="34" charset="0"/>
                <a:ea typeface="Calibri" panose="020F0502020204030204" pitchFamily="34" charset="0"/>
              </a:rPr>
              <a:t>Bölgesi </a:t>
            </a:r>
            <a:endParaRPr lang="tr-TR" sz="1600" dirty="0">
              <a:effectLst/>
              <a:latin typeface="Times New Roman" panose="02020603050405020304" pitchFamily="18" charset="0"/>
              <a:ea typeface="Times New Roman" panose="02020603050405020304" pitchFamily="18" charset="0"/>
            </a:endParaRPr>
          </a:p>
        </p:txBody>
      </p:sp>
      <p:sp>
        <p:nvSpPr>
          <p:cNvPr id="17" name="Dikdörtgen 16"/>
          <p:cNvSpPr/>
          <p:nvPr/>
        </p:nvSpPr>
        <p:spPr>
          <a:xfrm>
            <a:off x="5432097" y="1488728"/>
            <a:ext cx="3445815" cy="369332"/>
          </a:xfrm>
          <a:prstGeom prst="rect">
            <a:avLst/>
          </a:prstGeom>
        </p:spPr>
        <p:txBody>
          <a:bodyPr wrap="none">
            <a:spAutoFit/>
          </a:bodyPr>
          <a:lstStyle/>
          <a:p>
            <a:pPr indent="-7620">
              <a:spcAft>
                <a:spcPts val="0"/>
              </a:spcAft>
            </a:pPr>
            <a:r>
              <a:rPr lang="tr-TR" b="1" dirty="0" smtClean="0">
                <a:latin typeface="Calibri" panose="020F0502020204030204" pitchFamily="34" charset="0"/>
                <a:ea typeface="Calibri" panose="020F0502020204030204" pitchFamily="34" charset="0"/>
              </a:rPr>
              <a:t>Giresun 2. </a:t>
            </a:r>
            <a:r>
              <a:rPr lang="tr-TR" b="1" dirty="0">
                <a:latin typeface="Calibri" panose="020F0502020204030204" pitchFamily="34" charset="0"/>
                <a:ea typeface="Calibri" panose="020F0502020204030204" pitchFamily="34" charset="0"/>
              </a:rPr>
              <a:t>Organize Sanayi Bölgesi</a:t>
            </a:r>
            <a:endParaRPr lang="tr-TR"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25386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Küçük Sanayi Siteleri</a:t>
            </a:r>
          </a:p>
        </p:txBody>
      </p:sp>
      <p:graphicFrame>
        <p:nvGraphicFramePr>
          <p:cNvPr id="5" name="Tablo 4"/>
          <p:cNvGraphicFramePr>
            <a:graphicFrameLocks noGrp="1"/>
          </p:cNvGraphicFramePr>
          <p:nvPr>
            <p:extLst>
              <p:ext uri="{D42A27DB-BD31-4B8C-83A1-F6EECF244321}">
                <p14:modId xmlns:p14="http://schemas.microsoft.com/office/powerpoint/2010/main" val="4078137185"/>
              </p:ext>
            </p:extLst>
          </p:nvPr>
        </p:nvGraphicFramePr>
        <p:xfrm>
          <a:off x="5020056" y="1621887"/>
          <a:ext cx="6272785" cy="5117366"/>
        </p:xfrm>
        <a:graphic>
          <a:graphicData uri="http://schemas.openxmlformats.org/drawingml/2006/table">
            <a:tbl>
              <a:tblPr firstRow="1" firstCol="1" bandRow="1"/>
              <a:tblGrid>
                <a:gridCol w="1254557">
                  <a:extLst>
                    <a:ext uri="{9D8B030D-6E8A-4147-A177-3AD203B41FA5}">
                      <a16:colId xmlns:a16="http://schemas.microsoft.com/office/drawing/2014/main" val="1994540117"/>
                    </a:ext>
                  </a:extLst>
                </a:gridCol>
                <a:gridCol w="1254557">
                  <a:extLst>
                    <a:ext uri="{9D8B030D-6E8A-4147-A177-3AD203B41FA5}">
                      <a16:colId xmlns:a16="http://schemas.microsoft.com/office/drawing/2014/main" val="211078186"/>
                    </a:ext>
                  </a:extLst>
                </a:gridCol>
                <a:gridCol w="1254557">
                  <a:extLst>
                    <a:ext uri="{9D8B030D-6E8A-4147-A177-3AD203B41FA5}">
                      <a16:colId xmlns:a16="http://schemas.microsoft.com/office/drawing/2014/main" val="2898953081"/>
                    </a:ext>
                  </a:extLst>
                </a:gridCol>
                <a:gridCol w="1254557">
                  <a:extLst>
                    <a:ext uri="{9D8B030D-6E8A-4147-A177-3AD203B41FA5}">
                      <a16:colId xmlns:a16="http://schemas.microsoft.com/office/drawing/2014/main" val="832095550"/>
                    </a:ext>
                  </a:extLst>
                </a:gridCol>
                <a:gridCol w="1254557">
                  <a:extLst>
                    <a:ext uri="{9D8B030D-6E8A-4147-A177-3AD203B41FA5}">
                      <a16:colId xmlns:a16="http://schemas.microsoft.com/office/drawing/2014/main" val="3194238093"/>
                    </a:ext>
                  </a:extLst>
                </a:gridCol>
              </a:tblGrid>
              <a:tr h="1131022">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pPr algn="l">
                        <a:spcAft>
                          <a:spcPts val="0"/>
                        </a:spcAft>
                      </a:pPr>
                      <a:r>
                        <a:rPr lang="tr-TR" sz="1400" dirty="0">
                          <a:solidFill>
                            <a:schemeClr val="tx1"/>
                          </a:solidFill>
                          <a:effectLst/>
                        </a:rPr>
                        <a:t>Adı</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pPr algn="r">
                        <a:spcAft>
                          <a:spcPts val="0"/>
                        </a:spcAft>
                      </a:pPr>
                      <a:r>
                        <a:rPr lang="tr-TR" sz="1400" smtClean="0">
                          <a:solidFill>
                            <a:schemeClr val="tx1"/>
                          </a:solidFill>
                          <a:effectLst/>
                        </a:rPr>
                        <a:t>Faaliyete</a:t>
                      </a:r>
                    </a:p>
                    <a:p>
                      <a:pPr algn="r">
                        <a:spcAft>
                          <a:spcPts val="0"/>
                        </a:spcAft>
                      </a:pPr>
                      <a:r>
                        <a:rPr lang="tr-TR" sz="1400" smtClean="0">
                          <a:solidFill>
                            <a:schemeClr val="tx1"/>
                          </a:solidFill>
                          <a:effectLst/>
                        </a:rPr>
                        <a:t>Geçiş</a:t>
                      </a:r>
                      <a:r>
                        <a:rPr lang="tr-TR" sz="1400" baseline="0" dirty="0">
                          <a:solidFill>
                            <a:schemeClr val="tx1"/>
                          </a:solidFill>
                          <a:effectLst/>
                        </a:rPr>
                        <a:t> </a:t>
                      </a:r>
                      <a:r>
                        <a:rPr lang="tr-TR" sz="1400" smtClean="0">
                          <a:solidFill>
                            <a:schemeClr val="tx1"/>
                          </a:solidFill>
                          <a:effectLst/>
                        </a:rPr>
                        <a:t>Yılı</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pPr algn="r">
                        <a:spcAft>
                          <a:spcPts val="0"/>
                        </a:spcAft>
                      </a:pPr>
                      <a:r>
                        <a:rPr lang="tr-TR" sz="1400" dirty="0">
                          <a:solidFill>
                            <a:schemeClr val="tx1"/>
                          </a:solidFill>
                          <a:effectLst/>
                        </a:rPr>
                        <a:t>Alanı</a:t>
                      </a:r>
                    </a:p>
                    <a:p>
                      <a:pPr algn="r">
                        <a:spcAft>
                          <a:spcPts val="0"/>
                        </a:spcAft>
                      </a:pPr>
                      <a:r>
                        <a:rPr lang="tr-TR" sz="1400" dirty="0">
                          <a:solidFill>
                            <a:schemeClr val="tx1"/>
                          </a:solidFill>
                          <a:effectLst/>
                        </a:rPr>
                        <a:t>(ha)</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pPr algn="r">
                        <a:spcAft>
                          <a:spcPts val="0"/>
                        </a:spcAft>
                      </a:pPr>
                      <a:r>
                        <a:rPr lang="tr-TR" sz="1400" dirty="0">
                          <a:solidFill>
                            <a:schemeClr val="tx1"/>
                          </a:solidFill>
                          <a:effectLst/>
                        </a:rPr>
                        <a:t>İşyeri</a:t>
                      </a:r>
                    </a:p>
                    <a:p>
                      <a:pPr algn="r">
                        <a:spcAft>
                          <a:spcPts val="0"/>
                        </a:spcAft>
                      </a:pPr>
                      <a:r>
                        <a:rPr lang="tr-TR" sz="1400" dirty="0">
                          <a:solidFill>
                            <a:schemeClr val="tx1"/>
                          </a:solidFill>
                          <a:effectLst/>
                        </a:rPr>
                        <a:t>Sayısı</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pPr algn="r">
                        <a:spcAft>
                          <a:spcPts val="0"/>
                        </a:spcAft>
                      </a:pPr>
                      <a:r>
                        <a:rPr lang="tr-TR" sz="1400" smtClean="0">
                          <a:solidFill>
                            <a:schemeClr val="tx1"/>
                          </a:solidFill>
                          <a:effectLst/>
                        </a:rPr>
                        <a:t>İşçi</a:t>
                      </a:r>
                    </a:p>
                    <a:p>
                      <a:pPr algn="r">
                        <a:spcAft>
                          <a:spcPts val="0"/>
                        </a:spcAft>
                      </a:pPr>
                      <a:r>
                        <a:rPr lang="tr-TR" sz="1400" smtClean="0">
                          <a:solidFill>
                            <a:schemeClr val="tx1"/>
                          </a:solidFill>
                          <a:effectLst/>
                        </a:rPr>
                        <a:t>Sayısı</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469802656"/>
                  </a:ext>
                </a:extLst>
              </a:tr>
              <a:tr h="498293">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l">
                        <a:spcAft>
                          <a:spcPts val="0"/>
                        </a:spcAft>
                      </a:pPr>
                      <a:r>
                        <a:rPr lang="tr-TR" sz="1400" dirty="0">
                          <a:effectLst/>
                        </a:rPr>
                        <a:t>Merkez</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1992</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smtClean="0">
                          <a:effectLst/>
                        </a:rPr>
                        <a:t>13,60</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575</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1.575</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951103617"/>
                  </a:ext>
                </a:extLst>
              </a:tr>
              <a:tr h="498293">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l">
                        <a:spcAft>
                          <a:spcPts val="0"/>
                        </a:spcAft>
                      </a:pPr>
                      <a:r>
                        <a:rPr lang="tr-TR" sz="1400" dirty="0" err="1">
                          <a:effectLst/>
                        </a:rPr>
                        <a:t>Batlama</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1991</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smtClean="0">
                          <a:effectLst/>
                        </a:rPr>
                        <a:t>1,40</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140</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560</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4380700"/>
                  </a:ext>
                </a:extLst>
              </a:tr>
              <a:tr h="498293">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l">
                        <a:spcAft>
                          <a:spcPts val="0"/>
                        </a:spcAft>
                      </a:pPr>
                      <a:r>
                        <a:rPr lang="tr-TR" sz="1400" smtClean="0">
                          <a:effectLst/>
                        </a:rPr>
                        <a:t>Şebinkarahisar</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dirty="0">
                          <a:effectLst/>
                        </a:rPr>
                        <a:t>2003</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smtClean="0">
                          <a:effectLst/>
                        </a:rPr>
                        <a:t>7,00</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123</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240</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185378696"/>
                  </a:ext>
                </a:extLst>
              </a:tr>
              <a:tr h="498293">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l">
                        <a:spcAft>
                          <a:spcPts val="0"/>
                        </a:spcAft>
                      </a:pPr>
                      <a:r>
                        <a:rPr lang="tr-TR" sz="1400" dirty="0">
                          <a:effectLst/>
                        </a:rPr>
                        <a:t>Görele</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2005</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smtClean="0">
                          <a:effectLst/>
                        </a:rPr>
                        <a:t>1,70</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84</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436</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0101815"/>
                  </a:ext>
                </a:extLst>
              </a:tr>
              <a:tr h="498293">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l">
                        <a:spcAft>
                          <a:spcPts val="0"/>
                        </a:spcAft>
                      </a:pPr>
                      <a:r>
                        <a:rPr lang="tr-TR" sz="1400" dirty="0">
                          <a:effectLst/>
                        </a:rPr>
                        <a:t>Bulancak</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1997</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smtClean="0">
                          <a:effectLst/>
                        </a:rPr>
                        <a:t>10,50</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dirty="0">
                          <a:effectLst/>
                        </a:rPr>
                        <a:t>405</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dirty="0">
                          <a:effectLst/>
                        </a:rPr>
                        <a:t>1.053</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918210576"/>
                  </a:ext>
                </a:extLst>
              </a:tr>
              <a:tr h="498293">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l">
                        <a:spcAft>
                          <a:spcPts val="0"/>
                        </a:spcAft>
                      </a:pPr>
                      <a:r>
                        <a:rPr lang="tr-TR" sz="1400" dirty="0">
                          <a:effectLst/>
                        </a:rPr>
                        <a:t>Dereli</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dirty="0">
                          <a:effectLst/>
                        </a:rPr>
                        <a:t>2023</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dirty="0">
                          <a:effectLst/>
                        </a:rPr>
                        <a:t>0,74</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25</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dirty="0">
                          <a:effectLst/>
                        </a:rPr>
                        <a:t>10</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3167998"/>
                  </a:ext>
                </a:extLst>
              </a:tr>
              <a:tr h="498293">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l">
                        <a:spcAft>
                          <a:spcPts val="0"/>
                        </a:spcAft>
                      </a:pPr>
                      <a:r>
                        <a:rPr lang="tr-TR" sz="1400" dirty="0" err="1">
                          <a:effectLst/>
                        </a:rPr>
                        <a:t>Körliman</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dirty="0">
                          <a:effectLst/>
                        </a:rPr>
                        <a:t>-</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0,78</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a:effectLst/>
                        </a:rPr>
                        <a:t>-</a:t>
                      </a:r>
                      <a:endParaRPr lang="tr-TR"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dirty="0">
                          <a:effectLst/>
                        </a:rPr>
                        <a:t>-</a:t>
                      </a:r>
                      <a:endParaRPr lang="tr-TR"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094302068"/>
                  </a:ext>
                </a:extLst>
              </a:tr>
              <a:tr h="498293">
                <a:tc gridSpan="2">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l">
                        <a:spcAft>
                          <a:spcPts val="0"/>
                        </a:spcAft>
                      </a:pPr>
                      <a:r>
                        <a:rPr lang="tr-TR" sz="1400" b="1" smtClean="0">
                          <a:effectLst/>
                        </a:rPr>
                        <a:t>TOPLAM</a:t>
                      </a:r>
                      <a:endParaRPr lang="tr-TR" sz="14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tr-TR"/>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b="1" dirty="0">
                          <a:effectLst/>
                        </a:rPr>
                        <a:t>35,72</a:t>
                      </a:r>
                      <a:endParaRPr lang="tr-TR" sz="14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b="1" dirty="0">
                          <a:effectLst/>
                        </a:rPr>
                        <a:t>1.352</a:t>
                      </a:r>
                      <a:endParaRPr lang="tr-TR" sz="14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a:spcAft>
                          <a:spcPts val="0"/>
                        </a:spcAft>
                      </a:pPr>
                      <a:r>
                        <a:rPr lang="tr-TR" sz="1400" b="1" dirty="0">
                          <a:effectLst/>
                        </a:rPr>
                        <a:t>3.874</a:t>
                      </a:r>
                      <a:endParaRPr lang="tr-TR" sz="1400" b="1"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127085294"/>
                  </a:ext>
                </a:extLst>
              </a:tr>
            </a:tbl>
          </a:graphicData>
        </a:graphic>
      </p:graphicFrame>
      <p:sp>
        <p:nvSpPr>
          <p:cNvPr id="6" name="Dikdörtgen 5"/>
          <p:cNvSpPr/>
          <p:nvPr/>
        </p:nvSpPr>
        <p:spPr>
          <a:xfrm>
            <a:off x="549803" y="1621890"/>
            <a:ext cx="4362404" cy="511736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lgn="just">
              <a:lnSpc>
                <a:spcPct val="107000"/>
              </a:lnSpc>
              <a:spcAft>
                <a:spcPts val="0"/>
              </a:spcAft>
              <a:buFont typeface="Wingdings" panose="05000000000000000000" pitchFamily="2" charset="2"/>
              <a:buChar char="q"/>
            </a:pPr>
            <a:r>
              <a:rPr lang="tr-TR" dirty="0" smtClean="0">
                <a:ea typeface="Calibri" panose="020F0502020204030204" pitchFamily="34" charset="0"/>
              </a:rPr>
              <a:t>Giresun’da 6 adet faal Küçük Sanayi Sitesi bulunmaktadır.</a:t>
            </a:r>
          </a:p>
          <a:p>
            <a:pPr marL="285750" indent="-285750" algn="just">
              <a:lnSpc>
                <a:spcPct val="107000"/>
              </a:lnSpc>
              <a:spcAft>
                <a:spcPts val="0"/>
              </a:spcAft>
              <a:buFont typeface="Wingdings" panose="05000000000000000000" pitchFamily="2" charset="2"/>
              <a:buChar char="q"/>
            </a:pPr>
            <a:endParaRPr lang="tr-TR" dirty="0"/>
          </a:p>
          <a:p>
            <a:pPr marL="285750" indent="-285750" algn="just">
              <a:lnSpc>
                <a:spcPct val="107000"/>
              </a:lnSpc>
              <a:spcAft>
                <a:spcPts val="0"/>
              </a:spcAft>
              <a:buFont typeface="Wingdings" panose="05000000000000000000" pitchFamily="2" charset="2"/>
              <a:buChar char="q"/>
            </a:pPr>
            <a:r>
              <a:rPr lang="tr-TR" dirty="0" smtClean="0"/>
              <a:t>6 KSS’nin toplamında 1.352 işyeri ve 3.874 çalışan yer almaktadır.</a:t>
            </a:r>
          </a:p>
          <a:p>
            <a:pPr marL="285750" indent="-285750" algn="just">
              <a:lnSpc>
                <a:spcPct val="107000"/>
              </a:lnSpc>
              <a:spcAft>
                <a:spcPts val="0"/>
              </a:spcAft>
              <a:buFont typeface="Wingdings" panose="05000000000000000000" pitchFamily="2" charset="2"/>
              <a:buChar char="q"/>
            </a:pPr>
            <a:endParaRPr lang="tr-TR" dirty="0"/>
          </a:p>
          <a:p>
            <a:pPr marL="285750" indent="-285750" algn="just">
              <a:lnSpc>
                <a:spcPct val="107000"/>
              </a:lnSpc>
              <a:spcAft>
                <a:spcPts val="0"/>
              </a:spcAft>
              <a:buFont typeface="Wingdings" panose="05000000000000000000" pitchFamily="2" charset="2"/>
              <a:buChar char="q"/>
            </a:pPr>
            <a:r>
              <a:rPr lang="tr-TR" dirty="0" smtClean="0"/>
              <a:t>Planlama aşamasında olan ise 1 KSS yer almaktadır. Körliman’da 0,78 hektarlık alana düşünülen KSS ile ilgili çalışmalar devam etmektedir.</a:t>
            </a:r>
          </a:p>
          <a:p>
            <a:pPr marL="285750" indent="-285750" algn="just">
              <a:lnSpc>
                <a:spcPct val="107000"/>
              </a:lnSpc>
              <a:spcAft>
                <a:spcPts val="0"/>
              </a:spcAft>
              <a:buFont typeface="Wingdings" panose="05000000000000000000" pitchFamily="2" charset="2"/>
              <a:buChar char="q"/>
            </a:pPr>
            <a:endParaRPr lang="tr-TR" dirty="0"/>
          </a:p>
          <a:p>
            <a:pPr marL="285750" indent="-285750" algn="just">
              <a:lnSpc>
                <a:spcPct val="107000"/>
              </a:lnSpc>
              <a:buFont typeface="Wingdings" panose="05000000000000000000" pitchFamily="2" charset="2"/>
              <a:buChar char="q"/>
            </a:pPr>
            <a:r>
              <a:rPr lang="tr-TR" b="1" dirty="0" smtClean="0"/>
              <a:t>Faal 2 </a:t>
            </a:r>
            <a:r>
              <a:rPr lang="tr-TR" b="1" dirty="0"/>
              <a:t>OSB ve 5 KSS’deki toplam istihdam 2022 yılında yaklaşık 8.000 iken 2023 yılında </a:t>
            </a:r>
            <a:r>
              <a:rPr lang="tr-TR" b="1" dirty="0" smtClean="0"/>
              <a:t>%12,5 </a:t>
            </a:r>
            <a:r>
              <a:rPr lang="tr-TR" b="1" dirty="0"/>
              <a:t>büyümeyle 9.000’e yükselmiştir</a:t>
            </a:r>
            <a:r>
              <a:rPr lang="tr-TR" b="1" dirty="0" smtClean="0"/>
              <a:t>.</a:t>
            </a:r>
          </a:p>
          <a:p>
            <a:pPr marL="285750" indent="-285750" algn="just">
              <a:lnSpc>
                <a:spcPct val="107000"/>
              </a:lnSpc>
              <a:buFont typeface="Wingdings" panose="05000000000000000000" pitchFamily="2" charset="2"/>
              <a:buChar char="q"/>
            </a:pPr>
            <a:endParaRPr lang="tr-TR" b="1" dirty="0">
              <a:solidFill>
                <a:srgbClr val="C00000"/>
              </a:solidFill>
            </a:endParaRPr>
          </a:p>
          <a:p>
            <a:pPr algn="just">
              <a:lnSpc>
                <a:spcPct val="107000"/>
              </a:lnSpc>
            </a:pPr>
            <a:r>
              <a:rPr lang="tr-TR" dirty="0">
                <a:ea typeface="Times New Roman" panose="02020603050405020304" pitchFamily="18" charset="0"/>
              </a:rPr>
              <a:t>Kaynak: İl Sanayi ve Teknoloji Müd</a:t>
            </a:r>
            <a:r>
              <a:rPr lang="tr-TR" dirty="0" smtClean="0">
                <a:ea typeface="Times New Roman" panose="02020603050405020304" pitchFamily="18" charset="0"/>
              </a:rPr>
              <a:t>.</a:t>
            </a:r>
            <a:endParaRPr lang="tr-TR" dirty="0">
              <a:ea typeface="Times New Roman" panose="02020603050405020304" pitchFamily="18" charset="0"/>
            </a:endParaRPr>
          </a:p>
        </p:txBody>
      </p:sp>
    </p:spTree>
    <p:extLst>
      <p:ext uri="{BB962C8B-B14F-4D97-AF65-F5344CB8AC3E}">
        <p14:creationId xmlns:p14="http://schemas.microsoft.com/office/powerpoint/2010/main" val="1230204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Giresun Teknopark</a:t>
            </a:r>
          </a:p>
        </p:txBody>
      </p:sp>
      <p:pic>
        <p:nvPicPr>
          <p:cNvPr id="9" name="Resim 8"/>
          <p:cNvPicPr>
            <a:picLocks noChangeAspect="1"/>
          </p:cNvPicPr>
          <p:nvPr/>
        </p:nvPicPr>
        <p:blipFill>
          <a:blip r:embed="rId3"/>
          <a:stretch>
            <a:fillRect/>
          </a:stretch>
        </p:blipFill>
        <p:spPr>
          <a:xfrm>
            <a:off x="5943981" y="1655827"/>
            <a:ext cx="5417823" cy="5116448"/>
          </a:xfrm>
          <a:prstGeom prst="rect">
            <a:avLst/>
          </a:prstGeom>
        </p:spPr>
      </p:pic>
      <p:pic>
        <p:nvPicPr>
          <p:cNvPr id="10" name="Resim 9"/>
          <p:cNvPicPr>
            <a:picLocks noChangeAspect="1"/>
          </p:cNvPicPr>
          <p:nvPr/>
        </p:nvPicPr>
        <p:blipFill>
          <a:blip r:embed="rId4"/>
          <a:stretch>
            <a:fillRect/>
          </a:stretch>
        </p:blipFill>
        <p:spPr>
          <a:xfrm>
            <a:off x="6048756" y="1784724"/>
            <a:ext cx="1680754" cy="1076334"/>
          </a:xfrm>
          <a:prstGeom prst="rect">
            <a:avLst/>
          </a:prstGeom>
        </p:spPr>
      </p:pic>
      <p:sp>
        <p:nvSpPr>
          <p:cNvPr id="7" name="Dikdörtgen 6"/>
          <p:cNvSpPr/>
          <p:nvPr/>
        </p:nvSpPr>
        <p:spPr>
          <a:xfrm>
            <a:off x="466345" y="1682589"/>
            <a:ext cx="5340096" cy="5062924"/>
          </a:xfrm>
          <a:prstGeom prst="rect">
            <a:avLst/>
          </a:prstGeom>
        </p:spPr>
        <p:txBody>
          <a:bodyPr wrap="square">
            <a:spAutoFit/>
          </a:bodyPr>
          <a:lstStyle/>
          <a:p>
            <a:pPr algn="just">
              <a:spcAft>
                <a:spcPts val="0"/>
              </a:spcAft>
            </a:pPr>
            <a:r>
              <a:rPr lang="tr-TR" sz="1700" dirty="0">
                <a:ea typeface="Calibri" panose="020F0502020204030204" pitchFamily="34" charset="0"/>
              </a:rPr>
              <a:t>Teknopark; </a:t>
            </a:r>
            <a:r>
              <a:rPr lang="tr-TR" sz="1700" dirty="0" smtClean="0">
                <a:ea typeface="Calibri" panose="020F0502020204030204" pitchFamily="34" charset="0"/>
              </a:rPr>
              <a:t>üniversiteler, </a:t>
            </a:r>
            <a:r>
              <a:rPr lang="tr-TR" sz="1700" dirty="0">
                <a:ea typeface="Calibri" panose="020F0502020204030204" pitchFamily="34" charset="0"/>
              </a:rPr>
              <a:t>araştırma kurumları ve sanayi kuruluşlarının aynı ortam içerisinde araştırma, geliştirme ve </a:t>
            </a:r>
            <a:r>
              <a:rPr lang="tr-TR" sz="1700" dirty="0" err="1">
                <a:ea typeface="Calibri" panose="020F0502020204030204" pitchFamily="34" charset="0"/>
              </a:rPr>
              <a:t>inovasyon</a:t>
            </a:r>
            <a:r>
              <a:rPr lang="tr-TR" sz="1700" dirty="0">
                <a:ea typeface="Calibri" panose="020F0502020204030204" pitchFamily="34" charset="0"/>
              </a:rPr>
              <a:t> çalışmalarını sürdürdükleri; birbirleri arasında bilgi ve teknoloji transferi gerçekleştirdikleri; akademik, ekonomik ve sosyal yapının bütünleştiği organize araştırma ve iş geliştirme ekosistemidir</a:t>
            </a:r>
            <a:r>
              <a:rPr lang="tr-TR" sz="1700" dirty="0" smtClean="0">
                <a:ea typeface="Calibri" panose="020F0502020204030204" pitchFamily="34" charset="0"/>
              </a:rPr>
              <a:t>.</a:t>
            </a:r>
          </a:p>
          <a:p>
            <a:pPr indent="449580" algn="just">
              <a:spcAft>
                <a:spcPts val="0"/>
              </a:spcAft>
            </a:pPr>
            <a:endParaRPr lang="tr-TR" sz="1700" dirty="0">
              <a:ea typeface="Times New Roman" panose="02020603050405020304" pitchFamily="18" charset="0"/>
            </a:endParaRPr>
          </a:p>
          <a:p>
            <a:pPr algn="just">
              <a:spcAft>
                <a:spcPts val="0"/>
              </a:spcAft>
            </a:pPr>
            <a:r>
              <a:rPr lang="tr-TR" sz="1700" dirty="0" smtClean="0">
                <a:ea typeface="Calibri" panose="020F0502020204030204" pitchFamily="34" charset="0"/>
              </a:rPr>
              <a:t>Giresun </a:t>
            </a:r>
            <a:r>
              <a:rPr lang="tr-TR" sz="1700" dirty="0">
                <a:ea typeface="Calibri" panose="020F0502020204030204" pitchFamily="34" charset="0"/>
              </a:rPr>
              <a:t>Teknopark kuruluş çalışmaları sonuçlandırılarak 28 Şubat 2019 tarih 30700 sayılı Resmi Gazetede yayımlanan 801 sayılı Cumhurbaşkanlığı Kararı ile 2. OSB içerisindeki yaklaşık 10 dönüm arazi Giresun Teknoloji Geliştirme Bölgesi olarak tespit edilmiştir. </a:t>
            </a:r>
            <a:endParaRPr lang="tr-TR" sz="1700" dirty="0" smtClean="0">
              <a:ea typeface="Calibri" panose="020F0502020204030204" pitchFamily="34" charset="0"/>
            </a:endParaRPr>
          </a:p>
          <a:p>
            <a:pPr algn="just">
              <a:spcAft>
                <a:spcPts val="0"/>
              </a:spcAft>
            </a:pPr>
            <a:endParaRPr lang="tr-TR" sz="1700" dirty="0">
              <a:ea typeface="Calibri" panose="020F0502020204030204" pitchFamily="34" charset="0"/>
            </a:endParaRPr>
          </a:p>
          <a:p>
            <a:pPr algn="just">
              <a:spcAft>
                <a:spcPts val="0"/>
              </a:spcAft>
            </a:pPr>
            <a:r>
              <a:rPr lang="tr-TR" sz="1700" dirty="0" err="1">
                <a:ea typeface="Calibri" panose="020F0502020204030204" pitchFamily="34" charset="0"/>
              </a:rPr>
              <a:t>Teknokent’te</a:t>
            </a:r>
            <a:r>
              <a:rPr lang="tr-TR" sz="1700" dirty="0">
                <a:ea typeface="Calibri" panose="020F0502020204030204" pitchFamily="34" charset="0"/>
              </a:rPr>
              <a:t> 2.000 m</a:t>
            </a:r>
            <a:r>
              <a:rPr lang="tr-TR" sz="1700" baseline="30000" dirty="0">
                <a:ea typeface="Calibri" panose="020F0502020204030204" pitchFamily="34" charset="0"/>
              </a:rPr>
              <a:t>2</a:t>
            </a:r>
            <a:r>
              <a:rPr lang="tr-TR" sz="1700" dirty="0">
                <a:ea typeface="Calibri" panose="020F0502020204030204" pitchFamily="34" charset="0"/>
              </a:rPr>
              <a:t> kapalı alan </a:t>
            </a:r>
            <a:r>
              <a:rPr lang="tr-TR" sz="1700">
                <a:ea typeface="Calibri" panose="020F0502020204030204" pitchFamily="34" charset="0"/>
              </a:rPr>
              <a:t>üzerinde </a:t>
            </a:r>
            <a:r>
              <a:rPr lang="tr-TR" sz="1700" smtClean="0">
                <a:ea typeface="Calibri" panose="020F0502020204030204" pitchFamily="34" charset="0"/>
              </a:rPr>
              <a:t>1.200 </a:t>
            </a:r>
            <a:r>
              <a:rPr lang="tr-TR" sz="1700" dirty="0">
                <a:ea typeface="Calibri" panose="020F0502020204030204" pitchFamily="34" charset="0"/>
              </a:rPr>
              <a:t>m</a:t>
            </a:r>
            <a:r>
              <a:rPr lang="tr-TR" sz="1700" baseline="30000" dirty="0">
                <a:ea typeface="Calibri" panose="020F0502020204030204" pitchFamily="34" charset="0"/>
              </a:rPr>
              <a:t>2</a:t>
            </a:r>
            <a:r>
              <a:rPr lang="tr-TR" sz="1700" dirty="0">
                <a:ea typeface="Calibri" panose="020F0502020204030204" pitchFamily="34" charset="0"/>
              </a:rPr>
              <a:t> kiralanabilir alan yer almaktadır. ARGE projeleri ve çalışmaları devam </a:t>
            </a:r>
            <a:r>
              <a:rPr lang="tr-TR" sz="1700">
                <a:ea typeface="Calibri" panose="020F0502020204030204" pitchFamily="34" charset="0"/>
              </a:rPr>
              <a:t>eden </a:t>
            </a:r>
            <a:r>
              <a:rPr lang="tr-TR" sz="1700" smtClean="0">
                <a:ea typeface="Calibri" panose="020F0502020204030204" pitchFamily="34" charset="0"/>
              </a:rPr>
              <a:t>24 </a:t>
            </a:r>
            <a:r>
              <a:rPr lang="tr-TR" sz="1700" dirty="0">
                <a:ea typeface="Calibri" panose="020F0502020204030204" pitchFamily="34" charset="0"/>
              </a:rPr>
              <a:t>adet aktif ARGE </a:t>
            </a:r>
            <a:r>
              <a:rPr lang="tr-TR" sz="1700">
                <a:ea typeface="Calibri" panose="020F0502020204030204" pitchFamily="34" charset="0"/>
              </a:rPr>
              <a:t>firması </a:t>
            </a:r>
            <a:r>
              <a:rPr lang="tr-TR" sz="1700" smtClean="0">
                <a:ea typeface="Calibri" panose="020F0502020204030204" pitchFamily="34" charset="0"/>
              </a:rPr>
              <a:t>bulunmaktadır. Bunların </a:t>
            </a:r>
            <a:r>
              <a:rPr lang="tr-TR" sz="1700">
                <a:ea typeface="Calibri" panose="020F0502020204030204" pitchFamily="34" charset="0"/>
              </a:rPr>
              <a:t>7 tanesi kuluçka </a:t>
            </a:r>
            <a:r>
              <a:rPr lang="tr-TR" sz="1700" smtClean="0">
                <a:ea typeface="Calibri" panose="020F0502020204030204" pitchFamily="34" charset="0"/>
              </a:rPr>
              <a:t>firmasıdır. Projelerde 37’si </a:t>
            </a:r>
            <a:r>
              <a:rPr lang="tr-TR" sz="1700" dirty="0" smtClean="0">
                <a:ea typeface="Calibri" panose="020F0502020204030204" pitchFamily="34" charset="0"/>
              </a:rPr>
              <a:t>yazılımcı olmak üzere </a:t>
            </a:r>
            <a:r>
              <a:rPr lang="tr-TR" sz="1700" smtClean="0">
                <a:ea typeface="Calibri" panose="020F0502020204030204" pitchFamily="34" charset="0"/>
              </a:rPr>
              <a:t>toplam 58 </a:t>
            </a:r>
            <a:r>
              <a:rPr lang="tr-TR" sz="1700" dirty="0">
                <a:ea typeface="Calibri" panose="020F0502020204030204" pitchFamily="34" charset="0"/>
              </a:rPr>
              <a:t>personel görev almaktadır</a:t>
            </a:r>
            <a:r>
              <a:rPr lang="tr-TR" sz="1700" dirty="0" smtClean="0">
                <a:ea typeface="Calibri" panose="020F0502020204030204" pitchFamily="34" charset="0"/>
              </a:rPr>
              <a:t>.</a:t>
            </a:r>
          </a:p>
        </p:txBody>
      </p:sp>
    </p:spTree>
    <p:extLst>
      <p:ext uri="{BB962C8B-B14F-4D97-AF65-F5344CB8AC3E}">
        <p14:creationId xmlns:p14="http://schemas.microsoft.com/office/powerpoint/2010/main" val="12616444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Tarım</a:t>
            </a:r>
          </a:p>
        </p:txBody>
      </p:sp>
      <p:graphicFrame>
        <p:nvGraphicFramePr>
          <p:cNvPr id="11" name="Tablo 10"/>
          <p:cNvGraphicFramePr>
            <a:graphicFrameLocks noGrp="1"/>
          </p:cNvGraphicFramePr>
          <p:nvPr>
            <p:extLst>
              <p:ext uri="{D42A27DB-BD31-4B8C-83A1-F6EECF244321}">
                <p14:modId xmlns:p14="http://schemas.microsoft.com/office/powerpoint/2010/main" val="694696256"/>
              </p:ext>
            </p:extLst>
          </p:nvPr>
        </p:nvGraphicFramePr>
        <p:xfrm>
          <a:off x="589460" y="1619250"/>
          <a:ext cx="3049090" cy="2592000"/>
        </p:xfrm>
        <a:graphic>
          <a:graphicData uri="http://schemas.openxmlformats.org/drawingml/2006/table">
            <a:tbl>
              <a:tblPr bandRow="1"/>
              <a:tblGrid>
                <a:gridCol w="2100928">
                  <a:extLst>
                    <a:ext uri="{9D8B030D-6E8A-4147-A177-3AD203B41FA5}">
                      <a16:colId xmlns:a16="http://schemas.microsoft.com/office/drawing/2014/main" val="20000"/>
                    </a:ext>
                  </a:extLst>
                </a:gridCol>
                <a:gridCol w="948162">
                  <a:extLst>
                    <a:ext uri="{9D8B030D-6E8A-4147-A177-3AD203B41FA5}">
                      <a16:colId xmlns:a16="http://schemas.microsoft.com/office/drawing/2014/main" val="20001"/>
                    </a:ext>
                  </a:extLst>
                </a:gridCol>
              </a:tblGrid>
              <a:tr h="432000">
                <a:tc gridSpan="2">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1" smtClean="0">
                          <a:effectLst/>
                          <a:latin typeface="+mn-lt"/>
                        </a:rPr>
                        <a:t>ÇİFTÇİ SAYILARI</a:t>
                      </a:r>
                      <a:endParaRPr lang="tr-TR" sz="1200" b="1"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28C4CC">
                        <a:alpha val="20000"/>
                      </a:srgbClr>
                    </a:solidFill>
                  </a:tcPr>
                </a:tc>
                <a:tc hMerge="1">
                  <a:txBody>
                    <a:bodyPr/>
                    <a:lstStyle/>
                    <a:p>
                      <a:pPr algn="r"/>
                      <a:endParaRPr lang="tr-TR" sz="900" b="0" i="1" dirty="0">
                        <a:effectLst/>
                        <a:latin typeface="+mn-lt"/>
                      </a:endParaRPr>
                    </a:p>
                  </a:txBody>
                  <a:tcPr marL="68580" marR="68580" marT="0" marB="0" anchor="ctr"/>
                </a:tc>
                <a:extLst>
                  <a:ext uri="{0D108BD9-81ED-4DB2-BD59-A6C34878D82A}">
                    <a16:rowId xmlns:a16="http://schemas.microsoft.com/office/drawing/2014/main" val="985913567"/>
                  </a:ext>
                </a:extLst>
              </a:tr>
              <a:tr h="432000">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smtClean="0">
                          <a:effectLst/>
                          <a:latin typeface="+mn-lt"/>
                        </a:rPr>
                        <a:t>Toplam</a:t>
                      </a:r>
                      <a:r>
                        <a:rPr lang="tr-TR" sz="1200" b="0" baseline="0" smtClean="0">
                          <a:effectLst/>
                          <a:latin typeface="+mn-lt"/>
                        </a:rPr>
                        <a:t> </a:t>
                      </a:r>
                      <a:r>
                        <a:rPr lang="tr-TR" sz="1200" b="0" smtClean="0">
                          <a:effectLst/>
                          <a:latin typeface="+mn-lt"/>
                        </a:rPr>
                        <a:t>Çiftçi </a:t>
                      </a:r>
                      <a:r>
                        <a:rPr lang="tr-TR" sz="1200" b="0" dirty="0">
                          <a:effectLst/>
                          <a:latin typeface="+mn-lt"/>
                        </a:rPr>
                        <a:t>Sayısı</a:t>
                      </a:r>
                      <a:endParaRPr lang="tr-TR" sz="1200" b="0" i="1"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a:effectLst/>
                          <a:latin typeface="+mn-lt"/>
                        </a:rPr>
                        <a:t>85.000</a:t>
                      </a:r>
                      <a:endParaRPr lang="tr-TR" sz="1200" b="0" i="1"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32000">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a:effectLst/>
                          <a:latin typeface="+mn-lt"/>
                        </a:rPr>
                        <a:t>Fındık Üretimi </a:t>
                      </a:r>
                      <a:r>
                        <a:rPr lang="tr-TR" sz="1200" b="0">
                          <a:effectLst/>
                          <a:latin typeface="+mn-lt"/>
                        </a:rPr>
                        <a:t>Yapan </a:t>
                      </a:r>
                      <a:r>
                        <a:rPr lang="tr-TR" sz="1200" b="0" smtClean="0">
                          <a:effectLst/>
                          <a:latin typeface="+mn-lt"/>
                        </a:rPr>
                        <a:t>Çiftçi </a:t>
                      </a:r>
                      <a:r>
                        <a:rPr lang="tr-TR" sz="1200" b="0" dirty="0">
                          <a:effectLst/>
                          <a:latin typeface="+mn-lt"/>
                        </a:rPr>
                        <a:t>Sayısı</a:t>
                      </a:r>
                      <a:endParaRPr lang="tr-TR" sz="1200" b="0" i="1"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a:effectLst/>
                          <a:latin typeface="+mn-lt"/>
                        </a:rPr>
                        <a:t>82.000</a:t>
                      </a:r>
                      <a:endParaRPr lang="tr-TR" sz="1200" b="0" i="1"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extLst>
                  <a:ext uri="{0D108BD9-81ED-4DB2-BD59-A6C34878D82A}">
                    <a16:rowId xmlns:a16="http://schemas.microsoft.com/office/drawing/2014/main" val="812275447"/>
                  </a:ext>
                </a:extLst>
              </a:tr>
              <a:tr h="432000">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a:effectLst/>
                          <a:latin typeface="+mn-lt"/>
                        </a:rPr>
                        <a:t>Hayvancılık Yapan Çiftçi Sayısı</a:t>
                      </a:r>
                      <a:endParaRPr lang="tr-TR" sz="1200" b="0" i="1"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i="0" smtClean="0">
                          <a:solidFill>
                            <a:schemeClr val="dk1"/>
                          </a:solidFill>
                          <a:effectLst/>
                          <a:latin typeface="+mn-lt"/>
                        </a:rPr>
                        <a:t>19.925</a:t>
                      </a:r>
                      <a:endParaRPr lang="tr-TR" sz="1200" b="0"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32000">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a:effectLst/>
                          <a:latin typeface="+mn-lt"/>
                        </a:rPr>
                        <a:t>Çay Üretimi Yapan Çiftçi Sayısı</a:t>
                      </a:r>
                      <a:endParaRPr lang="tr-TR" sz="1200" b="0" i="1"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smtClean="0">
                          <a:effectLst/>
                          <a:latin typeface="+mn-lt"/>
                        </a:rPr>
                        <a:t>7.301</a:t>
                      </a:r>
                      <a:endParaRPr lang="tr-TR" sz="1200" b="0"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extLst>
                  <a:ext uri="{0D108BD9-81ED-4DB2-BD59-A6C34878D82A}">
                    <a16:rowId xmlns:a16="http://schemas.microsoft.com/office/drawing/2014/main" val="3421768542"/>
                  </a:ext>
                </a:extLst>
              </a:tr>
              <a:tr h="432000">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a:effectLst/>
                          <a:latin typeface="+mn-lt"/>
                        </a:rPr>
                        <a:t>Arıcılık Yapan Çiftçi Sayısı</a:t>
                      </a:r>
                      <a:endParaRPr lang="tr-TR" sz="1200" b="0" i="1"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smtClean="0">
                          <a:effectLst/>
                          <a:latin typeface="+mn-lt"/>
                        </a:rPr>
                        <a:t>2.067</a:t>
                      </a:r>
                      <a:endParaRPr lang="tr-TR" sz="1200" b="0"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graphicFrame>
        <p:nvGraphicFramePr>
          <p:cNvPr id="15" name="Tablo 14"/>
          <p:cNvGraphicFramePr>
            <a:graphicFrameLocks noGrp="1"/>
          </p:cNvGraphicFramePr>
          <p:nvPr>
            <p:extLst>
              <p:ext uri="{D42A27DB-BD31-4B8C-83A1-F6EECF244321}">
                <p14:modId xmlns:p14="http://schemas.microsoft.com/office/powerpoint/2010/main" val="3461970752"/>
              </p:ext>
            </p:extLst>
          </p:nvPr>
        </p:nvGraphicFramePr>
        <p:xfrm>
          <a:off x="589460" y="4356268"/>
          <a:ext cx="3049090" cy="2368380"/>
        </p:xfrm>
        <a:graphic>
          <a:graphicData uri="http://schemas.openxmlformats.org/drawingml/2006/table">
            <a:tbl>
              <a:tblPr bandRow="1"/>
              <a:tblGrid>
                <a:gridCol w="2100929">
                  <a:extLst>
                    <a:ext uri="{9D8B030D-6E8A-4147-A177-3AD203B41FA5}">
                      <a16:colId xmlns:a16="http://schemas.microsoft.com/office/drawing/2014/main" val="2096735845"/>
                    </a:ext>
                  </a:extLst>
                </a:gridCol>
                <a:gridCol w="948161">
                  <a:extLst>
                    <a:ext uri="{9D8B030D-6E8A-4147-A177-3AD203B41FA5}">
                      <a16:colId xmlns:a16="http://schemas.microsoft.com/office/drawing/2014/main" val="654104909"/>
                    </a:ext>
                  </a:extLst>
                </a:gridCol>
              </a:tblGrid>
              <a:tr h="473676">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tr-TR" sz="1200" b="1" smtClean="0">
                          <a:effectLst/>
                          <a:latin typeface="+mn-lt"/>
                        </a:rPr>
                        <a:t>BALIKÇI SAYILARI</a:t>
                      </a:r>
                      <a:r>
                        <a:rPr lang="tr-TR" sz="1200" b="1" baseline="0" smtClean="0">
                          <a:effectLst/>
                          <a:latin typeface="+mn-lt"/>
                        </a:rPr>
                        <a:t> ve KAPASİTELER</a:t>
                      </a:r>
                      <a:endParaRPr lang="tr-TR" sz="1200" b="1"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28C4CC">
                        <a:alpha val="20000"/>
                      </a:srgbClr>
                    </a:solidFill>
                  </a:tcPr>
                </a:tc>
                <a:tc hMerge="1">
                  <a:txBody>
                    <a:bodyPr/>
                    <a:lstStyle/>
                    <a:p>
                      <a:pPr algn="r"/>
                      <a:endParaRPr lang="tr-TR" sz="1200" b="0" i="0" dirty="0">
                        <a:solidFill>
                          <a:schemeClr val="tx1"/>
                        </a:solidFill>
                        <a:effectLst/>
                        <a:latin typeface="+mn-lt"/>
                      </a:endParaRPr>
                    </a:p>
                  </a:txBody>
                  <a:tcPr marL="37582" marR="37582" marT="0" marB="0" anchor="ctr"/>
                </a:tc>
                <a:extLst>
                  <a:ext uri="{0D108BD9-81ED-4DB2-BD59-A6C34878D82A}">
                    <a16:rowId xmlns:a16="http://schemas.microsoft.com/office/drawing/2014/main" val="3099098437"/>
                  </a:ext>
                </a:extLst>
              </a:tr>
              <a:tr h="473676">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a:effectLst/>
                          <a:latin typeface="+mn-lt"/>
                        </a:rPr>
                        <a:t>Denizde Ticari Amaçlı Balıkçı</a:t>
                      </a:r>
                      <a:endParaRPr lang="tr-TR" sz="1200" b="0"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smtClean="0">
                          <a:effectLst/>
                          <a:latin typeface="+mn-lt"/>
                        </a:rPr>
                        <a:t>6.707</a:t>
                      </a:r>
                      <a:endParaRPr lang="tr-TR" sz="1200" b="0"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extLst>
                  <a:ext uri="{0D108BD9-81ED-4DB2-BD59-A6C34878D82A}">
                    <a16:rowId xmlns:a16="http://schemas.microsoft.com/office/drawing/2014/main" val="3650459994"/>
                  </a:ext>
                </a:extLst>
              </a:tr>
              <a:tr h="473676">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a:effectLst/>
                          <a:latin typeface="+mn-lt"/>
                        </a:rPr>
                        <a:t>Denizde Amatör</a:t>
                      </a:r>
                      <a:r>
                        <a:rPr lang="tr-TR" sz="1200" b="0" baseline="0" dirty="0">
                          <a:effectLst/>
                          <a:latin typeface="+mn-lt"/>
                        </a:rPr>
                        <a:t> Balıkçı</a:t>
                      </a:r>
                      <a:endParaRPr lang="tr-TR" sz="1200" b="0"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smtClean="0">
                          <a:effectLst/>
                          <a:latin typeface="+mn-lt"/>
                        </a:rPr>
                        <a:t>2.755</a:t>
                      </a:r>
                      <a:endParaRPr lang="tr-TR" sz="1200" b="0"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extLst>
                  <a:ext uri="{0D108BD9-81ED-4DB2-BD59-A6C34878D82A}">
                    <a16:rowId xmlns:a16="http://schemas.microsoft.com/office/drawing/2014/main" val="2587851092"/>
                  </a:ext>
                </a:extLst>
              </a:tr>
              <a:tr h="473676">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a:effectLst/>
                          <a:latin typeface="+mn-lt"/>
                        </a:rPr>
                        <a:t>İç Su (Alabalık) / Kapasite</a:t>
                      </a:r>
                      <a:endParaRPr lang="tr-TR" sz="1200" b="0"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smtClean="0">
                          <a:effectLst/>
                          <a:latin typeface="+mn-lt"/>
                        </a:rPr>
                        <a:t>196 ton/yıl</a:t>
                      </a:r>
                      <a:endParaRPr lang="tr-TR" sz="1200" b="0"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extLst>
                  <a:ext uri="{0D108BD9-81ED-4DB2-BD59-A6C34878D82A}">
                    <a16:rowId xmlns:a16="http://schemas.microsoft.com/office/drawing/2014/main" val="1643933534"/>
                  </a:ext>
                </a:extLst>
              </a:tr>
              <a:tr h="473676">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smtClean="0">
                          <a:effectLst/>
                          <a:latin typeface="+mn-lt"/>
                        </a:rPr>
                        <a:t>Deniz </a:t>
                      </a:r>
                      <a:r>
                        <a:rPr lang="tr-TR" sz="1200" b="0" smtClean="0">
                          <a:effectLst/>
                          <a:latin typeface="+mn-lt"/>
                        </a:rPr>
                        <a:t>Kafes Balıkçılığı / Kapasite</a:t>
                      </a:r>
                      <a:endParaRPr lang="tr-TR" sz="1200" b="0"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tc>
                  <a:txBody>
                    <a:bodyPr/>
                    <a:lstStyle>
                      <a:lvl1pPr marL="0" algn="l" defTabSz="914400" rtl="0" eaLnBrk="1" latinLnBrk="0" hangingPunct="1">
                        <a:defRPr sz="1800" kern="1200">
                          <a:solidFill>
                            <a:schemeClr val="dk1"/>
                          </a:solidFill>
                          <a:latin typeface="Tw Cen MT" panose="020B0602020104020603"/>
                        </a:defRPr>
                      </a:lvl1pPr>
                      <a:lvl2pPr marL="457200" algn="l" defTabSz="914400" rtl="0" eaLnBrk="1" latinLnBrk="0" hangingPunct="1">
                        <a:defRPr sz="1800" kern="1200">
                          <a:solidFill>
                            <a:schemeClr val="dk1"/>
                          </a:solidFill>
                          <a:latin typeface="Tw Cen MT" panose="020B0602020104020603"/>
                        </a:defRPr>
                      </a:lvl2pPr>
                      <a:lvl3pPr marL="914400" algn="l" defTabSz="914400" rtl="0" eaLnBrk="1" latinLnBrk="0" hangingPunct="1">
                        <a:defRPr sz="1800" kern="1200">
                          <a:solidFill>
                            <a:schemeClr val="dk1"/>
                          </a:solidFill>
                          <a:latin typeface="Tw Cen MT" panose="020B0602020104020603"/>
                        </a:defRPr>
                      </a:lvl3pPr>
                      <a:lvl4pPr marL="1371600" algn="l" defTabSz="914400" rtl="0" eaLnBrk="1" latinLnBrk="0" hangingPunct="1">
                        <a:defRPr sz="1800" kern="1200">
                          <a:solidFill>
                            <a:schemeClr val="dk1"/>
                          </a:solidFill>
                          <a:latin typeface="Tw Cen MT" panose="020B0602020104020603"/>
                        </a:defRPr>
                      </a:lvl4pPr>
                      <a:lvl5pPr marL="1828800" algn="l" defTabSz="914400" rtl="0" eaLnBrk="1" latinLnBrk="0" hangingPunct="1">
                        <a:defRPr sz="1800" kern="1200">
                          <a:solidFill>
                            <a:schemeClr val="dk1"/>
                          </a:solidFill>
                          <a:latin typeface="Tw Cen MT" panose="020B0602020104020603"/>
                        </a:defRPr>
                      </a:lvl5pPr>
                      <a:lvl6pPr marL="2286000" algn="l" defTabSz="914400" rtl="0" eaLnBrk="1" latinLnBrk="0" hangingPunct="1">
                        <a:defRPr sz="1800" kern="1200">
                          <a:solidFill>
                            <a:schemeClr val="dk1"/>
                          </a:solidFill>
                          <a:latin typeface="Tw Cen MT" panose="020B0602020104020603"/>
                        </a:defRPr>
                      </a:lvl6pPr>
                      <a:lvl7pPr marL="2743200" algn="l" defTabSz="914400" rtl="0" eaLnBrk="1" latinLnBrk="0" hangingPunct="1">
                        <a:defRPr sz="1800" kern="1200">
                          <a:solidFill>
                            <a:schemeClr val="dk1"/>
                          </a:solidFill>
                          <a:latin typeface="Tw Cen MT" panose="020B0602020104020603"/>
                        </a:defRPr>
                      </a:lvl7pPr>
                      <a:lvl8pPr marL="3200400" algn="l" defTabSz="914400" rtl="0" eaLnBrk="1" latinLnBrk="0" hangingPunct="1">
                        <a:defRPr sz="1800" kern="1200">
                          <a:solidFill>
                            <a:schemeClr val="dk1"/>
                          </a:solidFill>
                          <a:latin typeface="Tw Cen MT" panose="020B0602020104020603"/>
                        </a:defRPr>
                      </a:lvl8pPr>
                      <a:lvl9pPr marL="3657600" algn="l" defTabSz="914400" rtl="0" eaLnBrk="1" latinLnBrk="0" hangingPunct="1">
                        <a:defRPr sz="1800" kern="1200">
                          <a:solidFill>
                            <a:schemeClr val="dk1"/>
                          </a:solidFill>
                          <a:latin typeface="Tw Cen MT" panose="020B0602020104020603"/>
                        </a:defRPr>
                      </a:lvl9pPr>
                    </a:lstStyle>
                    <a:p>
                      <a:pPr algn="ctr"/>
                      <a:r>
                        <a:rPr lang="tr-TR" sz="1200" b="0" dirty="0" smtClean="0">
                          <a:effectLst/>
                          <a:latin typeface="+mn-lt"/>
                        </a:rPr>
                        <a:t>11.000 ton/yıl</a:t>
                      </a:r>
                      <a:endParaRPr lang="tr-TR" sz="1200" b="0" i="0" dirty="0">
                        <a:solidFill>
                          <a:schemeClr val="tx1"/>
                        </a:solidFill>
                        <a:effectLst/>
                        <a:latin typeface="+mn-lt"/>
                      </a:endParaRPr>
                    </a:p>
                  </a:txBody>
                  <a:tcPr marL="37582" marR="37582"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extLst>
                  <a:ext uri="{0D108BD9-81ED-4DB2-BD59-A6C34878D82A}">
                    <a16:rowId xmlns:a16="http://schemas.microsoft.com/office/drawing/2014/main" val="2116378655"/>
                  </a:ext>
                </a:extLst>
              </a:tr>
            </a:tbl>
          </a:graphicData>
        </a:graphic>
      </p:graphicFrame>
      <p:graphicFrame>
        <p:nvGraphicFramePr>
          <p:cNvPr id="16" name="Tablo 15"/>
          <p:cNvGraphicFramePr>
            <a:graphicFrameLocks noGrp="1"/>
          </p:cNvGraphicFramePr>
          <p:nvPr>
            <p:extLst>
              <p:ext uri="{D42A27DB-BD31-4B8C-83A1-F6EECF244321}">
                <p14:modId xmlns:p14="http://schemas.microsoft.com/office/powerpoint/2010/main" val="1179804364"/>
              </p:ext>
            </p:extLst>
          </p:nvPr>
        </p:nvGraphicFramePr>
        <p:xfrm>
          <a:off x="3775585" y="1619250"/>
          <a:ext cx="7444864" cy="1676400"/>
        </p:xfrm>
        <a:graphic>
          <a:graphicData uri="http://schemas.openxmlformats.org/drawingml/2006/table">
            <a:tbl>
              <a:tblPr bandRow="1"/>
              <a:tblGrid>
                <a:gridCol w="1861216">
                  <a:extLst>
                    <a:ext uri="{9D8B030D-6E8A-4147-A177-3AD203B41FA5}">
                      <a16:colId xmlns:a16="http://schemas.microsoft.com/office/drawing/2014/main" val="20000"/>
                    </a:ext>
                  </a:extLst>
                </a:gridCol>
                <a:gridCol w="1861216">
                  <a:extLst>
                    <a:ext uri="{9D8B030D-6E8A-4147-A177-3AD203B41FA5}">
                      <a16:colId xmlns:a16="http://schemas.microsoft.com/office/drawing/2014/main" val="4290915883"/>
                    </a:ext>
                  </a:extLst>
                </a:gridCol>
                <a:gridCol w="1861216">
                  <a:extLst>
                    <a:ext uri="{9D8B030D-6E8A-4147-A177-3AD203B41FA5}">
                      <a16:colId xmlns:a16="http://schemas.microsoft.com/office/drawing/2014/main" val="3133671421"/>
                    </a:ext>
                  </a:extLst>
                </a:gridCol>
                <a:gridCol w="1861216">
                  <a:extLst>
                    <a:ext uri="{9D8B030D-6E8A-4147-A177-3AD203B41FA5}">
                      <a16:colId xmlns:a16="http://schemas.microsoft.com/office/drawing/2014/main" val="962522623"/>
                    </a:ext>
                  </a:extLst>
                </a:gridCol>
              </a:tblGrid>
              <a:tr h="5588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200" b="1" smtClean="0">
                          <a:effectLst/>
                          <a:latin typeface="+mn-lt"/>
                        </a:rPr>
                        <a:t>ÇİFTÇİ SAYILARI</a:t>
                      </a:r>
                      <a:endParaRPr lang="tr-TR" sz="1200" b="1" i="0" smtClean="0">
                        <a:solidFill>
                          <a:schemeClr val="tx1"/>
                        </a:solidFill>
                        <a:effectLst/>
                        <a:latin typeface="+mn-lt"/>
                      </a:endParaRPr>
                    </a:p>
                  </a:txBody>
                  <a:tcPr marL="39761" marR="39761"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28C4CC">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tr-TR" sz="1200" b="1" dirty="0" smtClean="0">
                          <a:effectLst/>
                          <a:latin typeface="+mn-lt"/>
                        </a:rPr>
                        <a:t>2021</a:t>
                      </a:r>
                      <a:endParaRPr lang="tr-TR" sz="1200" b="1" i="1" dirty="0">
                        <a:solidFill>
                          <a:schemeClr val="bg1"/>
                        </a:solidFill>
                        <a:effectLst/>
                        <a:latin typeface="+mn-lt"/>
                      </a:endParaRPr>
                    </a:p>
                  </a:txBody>
                  <a:tcPr marL="39761" marR="39761"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28C4CC">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tr-TR" sz="1200" b="1" dirty="0" smtClean="0">
                          <a:effectLst/>
                          <a:latin typeface="+mn-lt"/>
                        </a:rPr>
                        <a:t>2022</a:t>
                      </a:r>
                      <a:endParaRPr lang="tr-TR" sz="1200" b="1" i="1" dirty="0">
                        <a:solidFill>
                          <a:schemeClr val="bg1"/>
                        </a:solidFill>
                        <a:effectLst/>
                        <a:latin typeface="+mn-lt"/>
                      </a:endParaRPr>
                    </a:p>
                  </a:txBody>
                  <a:tcPr marL="39761" marR="39761"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28C4CC">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tr-TR" sz="1200" b="1" dirty="0" smtClean="0">
                          <a:effectLst/>
                          <a:latin typeface="+mn-lt"/>
                        </a:rPr>
                        <a:t>2023</a:t>
                      </a:r>
                      <a:endParaRPr lang="tr-TR" sz="1200" b="1" i="0" dirty="0">
                        <a:solidFill>
                          <a:schemeClr val="bg1"/>
                        </a:solidFill>
                        <a:effectLst/>
                        <a:latin typeface="+mn-lt"/>
                      </a:endParaRPr>
                    </a:p>
                  </a:txBody>
                  <a:tcPr marL="39761" marR="39761"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28C4CC">
                        <a:alpha val="20000"/>
                      </a:srgbClr>
                    </a:solidFill>
                  </a:tcPr>
                </a:tc>
                <a:extLst>
                  <a:ext uri="{0D108BD9-81ED-4DB2-BD59-A6C34878D82A}">
                    <a16:rowId xmlns:a16="http://schemas.microsoft.com/office/drawing/2014/main" val="3412337313"/>
                  </a:ext>
                </a:extLst>
              </a:tr>
              <a:tr h="5588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tr-TR" sz="1200">
                          <a:effectLst/>
                          <a:latin typeface="+mn-lt"/>
                        </a:rPr>
                        <a:t>Mazot</a:t>
                      </a:r>
                      <a:r>
                        <a:rPr lang="tr-TR" sz="1200" baseline="0">
                          <a:effectLst/>
                          <a:latin typeface="+mn-lt"/>
                        </a:rPr>
                        <a:t> </a:t>
                      </a:r>
                      <a:r>
                        <a:rPr lang="tr-TR" sz="1200" baseline="0" smtClean="0">
                          <a:effectLst/>
                          <a:latin typeface="+mn-lt"/>
                        </a:rPr>
                        <a:t>Gübre Desteklerine</a:t>
                      </a:r>
                    </a:p>
                    <a:p>
                      <a:pPr algn="ctr"/>
                      <a:r>
                        <a:rPr lang="tr-TR" sz="1200" baseline="0" smtClean="0">
                          <a:effectLst/>
                          <a:latin typeface="+mn-lt"/>
                        </a:rPr>
                        <a:t>Müracaat Eden </a:t>
                      </a:r>
                      <a:r>
                        <a:rPr lang="tr-TR" sz="1200" baseline="0">
                          <a:effectLst/>
                          <a:latin typeface="+mn-lt"/>
                        </a:rPr>
                        <a:t>Çiftçi </a:t>
                      </a:r>
                      <a:r>
                        <a:rPr lang="tr-TR" sz="1200" baseline="0" smtClean="0">
                          <a:effectLst/>
                          <a:latin typeface="+mn-lt"/>
                        </a:rPr>
                        <a:t>Sayısı</a:t>
                      </a:r>
                      <a:endParaRPr lang="tr-TR" sz="1200" b="1" i="1" dirty="0">
                        <a:solidFill>
                          <a:schemeClr val="bg1"/>
                        </a:solidFill>
                        <a:effectLst/>
                        <a:latin typeface="+mn-lt"/>
                      </a:endParaRPr>
                    </a:p>
                  </a:txBody>
                  <a:tcPr marL="39761" marR="39761"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1320759" rtl="0" eaLnBrk="1" fontAlgn="auto" latinLnBrk="0" hangingPunct="1">
                        <a:lnSpc>
                          <a:spcPct val="100000"/>
                        </a:lnSpc>
                        <a:spcBef>
                          <a:spcPts val="0"/>
                        </a:spcBef>
                        <a:spcAft>
                          <a:spcPts val="0"/>
                        </a:spcAft>
                        <a:buClrTx/>
                        <a:buSzTx/>
                        <a:buFontTx/>
                        <a:buNone/>
                        <a:tabLst/>
                        <a:defRPr/>
                      </a:pPr>
                      <a:r>
                        <a:rPr lang="tr-TR" sz="1200" baseline="0" smtClean="0">
                          <a:effectLst/>
                          <a:latin typeface="+mn-lt"/>
                        </a:rPr>
                        <a:t>78.696</a:t>
                      </a:r>
                      <a:endParaRPr lang="tr-TR" sz="1200" b="0" i="0" baseline="0" dirty="0" smtClean="0">
                        <a:solidFill>
                          <a:schemeClr val="bg1"/>
                        </a:solidFill>
                        <a:effectLst/>
                        <a:latin typeface="+mn-lt"/>
                      </a:endParaRPr>
                    </a:p>
                  </a:txBody>
                  <a:tcPr marL="35388" marR="35388"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1320759" rtl="0" eaLnBrk="1" fontAlgn="auto" latinLnBrk="0" hangingPunct="1">
                        <a:lnSpc>
                          <a:spcPct val="100000"/>
                        </a:lnSpc>
                        <a:spcBef>
                          <a:spcPts val="0"/>
                        </a:spcBef>
                        <a:spcAft>
                          <a:spcPts val="0"/>
                        </a:spcAft>
                        <a:buClrTx/>
                        <a:buSzTx/>
                        <a:buFontTx/>
                        <a:buNone/>
                        <a:tabLst/>
                        <a:defRPr/>
                      </a:pPr>
                      <a:r>
                        <a:rPr lang="tr-TR" sz="1200" baseline="0" smtClean="0">
                          <a:effectLst/>
                          <a:latin typeface="+mn-lt"/>
                        </a:rPr>
                        <a:t>79.458</a:t>
                      </a:r>
                      <a:endParaRPr lang="tr-TR" sz="1200" b="0" i="0" baseline="0" dirty="0" smtClean="0">
                        <a:solidFill>
                          <a:schemeClr val="bg1"/>
                        </a:solidFill>
                        <a:effectLst/>
                        <a:latin typeface="+mn-lt"/>
                      </a:endParaRPr>
                    </a:p>
                  </a:txBody>
                  <a:tcPr marL="35388" marR="35388"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1320759" rtl="0" eaLnBrk="1" fontAlgn="auto" latinLnBrk="0" hangingPunct="1">
                        <a:lnSpc>
                          <a:spcPct val="100000"/>
                        </a:lnSpc>
                        <a:spcBef>
                          <a:spcPts val="0"/>
                        </a:spcBef>
                        <a:spcAft>
                          <a:spcPts val="0"/>
                        </a:spcAft>
                        <a:buClrTx/>
                        <a:buSzTx/>
                        <a:buFontTx/>
                        <a:buNone/>
                        <a:tabLst/>
                        <a:defRPr/>
                      </a:pPr>
                      <a:r>
                        <a:rPr lang="tr-TR" sz="1200" baseline="0" smtClean="0">
                          <a:effectLst/>
                          <a:latin typeface="+mn-lt"/>
                        </a:rPr>
                        <a:t>79.190</a:t>
                      </a:r>
                      <a:endParaRPr lang="tr-TR" sz="1200" b="0" i="0" baseline="0" dirty="0" smtClean="0">
                        <a:solidFill>
                          <a:schemeClr val="bg1"/>
                        </a:solidFill>
                        <a:effectLst/>
                        <a:latin typeface="+mn-lt"/>
                      </a:endParaRPr>
                    </a:p>
                  </a:txBody>
                  <a:tcPr marL="35388" marR="35388"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588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tr-TR" sz="1200" dirty="0">
                          <a:effectLst/>
                          <a:latin typeface="+mn-lt"/>
                        </a:rPr>
                        <a:t>Çiftçi</a:t>
                      </a:r>
                      <a:r>
                        <a:rPr lang="tr-TR" sz="1200" baseline="0" dirty="0">
                          <a:effectLst/>
                          <a:latin typeface="+mn-lt"/>
                        </a:rPr>
                        <a:t> </a:t>
                      </a:r>
                      <a:r>
                        <a:rPr lang="tr-TR" sz="1200" baseline="0">
                          <a:effectLst/>
                          <a:latin typeface="+mn-lt"/>
                        </a:rPr>
                        <a:t>Kayıt </a:t>
                      </a:r>
                      <a:r>
                        <a:rPr lang="tr-TR" sz="1200" baseline="0" smtClean="0">
                          <a:effectLst/>
                          <a:latin typeface="+mn-lt"/>
                        </a:rPr>
                        <a:t>Sistemi’ne </a:t>
                      </a:r>
                      <a:r>
                        <a:rPr lang="tr-TR" sz="1200" baseline="0" dirty="0">
                          <a:effectLst/>
                          <a:latin typeface="+mn-lt"/>
                        </a:rPr>
                        <a:t>(</a:t>
                      </a:r>
                      <a:r>
                        <a:rPr lang="tr-TR" sz="1200" baseline="0">
                          <a:effectLst/>
                          <a:latin typeface="+mn-lt"/>
                        </a:rPr>
                        <a:t>ÇKS</a:t>
                      </a:r>
                      <a:r>
                        <a:rPr lang="tr-TR" sz="1200" baseline="0" smtClean="0">
                          <a:effectLst/>
                          <a:latin typeface="+mn-lt"/>
                        </a:rPr>
                        <a:t>)</a:t>
                      </a:r>
                      <a:endParaRPr lang="tr-TR" sz="1200" baseline="0" dirty="0">
                        <a:effectLst/>
                        <a:latin typeface="+mn-lt"/>
                      </a:endParaRPr>
                    </a:p>
                    <a:p>
                      <a:pPr algn="ctr"/>
                      <a:r>
                        <a:rPr lang="tr-TR" sz="1200" smtClean="0">
                          <a:effectLst/>
                          <a:latin typeface="+mn-lt"/>
                        </a:rPr>
                        <a:t>Kayıtlı </a:t>
                      </a:r>
                      <a:r>
                        <a:rPr lang="tr-TR" sz="1200" dirty="0">
                          <a:effectLst/>
                          <a:latin typeface="+mn-lt"/>
                        </a:rPr>
                        <a:t>Fındık Üreticisi</a:t>
                      </a:r>
                      <a:r>
                        <a:rPr lang="tr-TR" sz="1200" baseline="0" dirty="0">
                          <a:effectLst/>
                          <a:latin typeface="+mn-lt"/>
                        </a:rPr>
                        <a:t> </a:t>
                      </a:r>
                      <a:r>
                        <a:rPr lang="tr-TR" sz="1200" dirty="0">
                          <a:effectLst/>
                          <a:latin typeface="+mn-lt"/>
                        </a:rPr>
                        <a:t>Sayısı</a:t>
                      </a:r>
                      <a:endParaRPr lang="tr-TR" sz="1200" b="1" i="1" dirty="0">
                        <a:solidFill>
                          <a:schemeClr val="bg1"/>
                        </a:solidFill>
                        <a:effectLst/>
                        <a:latin typeface="+mn-lt"/>
                      </a:endParaRPr>
                    </a:p>
                  </a:txBody>
                  <a:tcPr marL="39761" marR="39761"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1320759" rtl="0" eaLnBrk="1" fontAlgn="auto" latinLnBrk="0" hangingPunct="1">
                        <a:lnSpc>
                          <a:spcPct val="100000"/>
                        </a:lnSpc>
                        <a:spcBef>
                          <a:spcPts val="0"/>
                        </a:spcBef>
                        <a:spcAft>
                          <a:spcPts val="0"/>
                        </a:spcAft>
                        <a:buClrTx/>
                        <a:buSzTx/>
                        <a:buFontTx/>
                        <a:buNone/>
                        <a:tabLst/>
                        <a:defRPr/>
                      </a:pPr>
                      <a:r>
                        <a:rPr lang="tr-TR" sz="1200" dirty="0" smtClean="0">
                          <a:effectLst/>
                          <a:latin typeface="+mn-lt"/>
                        </a:rPr>
                        <a:t>77.156</a:t>
                      </a:r>
                      <a:endParaRPr lang="tr-TR" sz="1200" b="0" i="0" baseline="0" dirty="0" smtClean="0">
                        <a:solidFill>
                          <a:schemeClr val="bg1"/>
                        </a:solidFill>
                        <a:effectLst/>
                        <a:latin typeface="+mn-lt"/>
                      </a:endParaRPr>
                    </a:p>
                  </a:txBody>
                  <a:tcPr marL="35388" marR="35388"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1320759" rtl="0" eaLnBrk="1" fontAlgn="auto" latinLnBrk="0" hangingPunct="1">
                        <a:lnSpc>
                          <a:spcPct val="100000"/>
                        </a:lnSpc>
                        <a:spcBef>
                          <a:spcPts val="0"/>
                        </a:spcBef>
                        <a:spcAft>
                          <a:spcPts val="0"/>
                        </a:spcAft>
                        <a:buClrTx/>
                        <a:buSzTx/>
                        <a:buFontTx/>
                        <a:buNone/>
                        <a:tabLst/>
                        <a:defRPr/>
                      </a:pPr>
                      <a:r>
                        <a:rPr lang="tr-TR" sz="1200" baseline="0" smtClean="0">
                          <a:effectLst/>
                          <a:latin typeface="+mn-lt"/>
                        </a:rPr>
                        <a:t>78.095</a:t>
                      </a:r>
                      <a:endParaRPr lang="tr-TR" sz="1200" b="0" i="0" baseline="0" dirty="0" smtClean="0">
                        <a:solidFill>
                          <a:schemeClr val="bg1"/>
                        </a:solidFill>
                        <a:effectLst/>
                        <a:latin typeface="+mn-lt"/>
                      </a:endParaRPr>
                    </a:p>
                  </a:txBody>
                  <a:tcPr marL="35388" marR="35388"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1320759" rtl="0" eaLnBrk="1" fontAlgn="auto" latinLnBrk="0" hangingPunct="1">
                        <a:lnSpc>
                          <a:spcPct val="100000"/>
                        </a:lnSpc>
                        <a:spcBef>
                          <a:spcPts val="0"/>
                        </a:spcBef>
                        <a:spcAft>
                          <a:spcPts val="0"/>
                        </a:spcAft>
                        <a:buClrTx/>
                        <a:buSzTx/>
                        <a:buFontTx/>
                        <a:buNone/>
                        <a:tabLst/>
                        <a:defRPr/>
                      </a:pPr>
                      <a:r>
                        <a:rPr lang="tr-TR" sz="1200" baseline="0" smtClean="0">
                          <a:effectLst/>
                          <a:latin typeface="+mn-lt"/>
                        </a:rPr>
                        <a:t>77.422</a:t>
                      </a:r>
                      <a:endParaRPr lang="tr-TR" sz="1200" b="0" i="0" baseline="0" dirty="0" smtClean="0">
                        <a:solidFill>
                          <a:schemeClr val="bg1"/>
                        </a:solidFill>
                        <a:effectLst/>
                        <a:latin typeface="+mn-lt"/>
                      </a:endParaRPr>
                    </a:p>
                  </a:txBody>
                  <a:tcPr marL="35388" marR="35388" marT="0" marB="0" anchor="ctr">
                    <a:lnL w="12700" cmpd="sng">
                      <a:solidFill>
                        <a:srgbClr val="42BA97"/>
                      </a:solidFill>
                    </a:lnL>
                    <a:lnR w="12700" cmpd="sng">
                      <a:solidFill>
                        <a:srgbClr val="42BA97"/>
                      </a:solidFill>
                    </a:lnR>
                    <a:lnT w="12700" cmpd="sng">
                      <a:solidFill>
                        <a:srgbClr val="42BA97"/>
                      </a:solidFill>
                    </a:lnT>
                    <a:lnB w="12700" cmpd="sng">
                      <a:solidFill>
                        <a:srgbClr val="42BA97"/>
                      </a:solidFill>
                    </a:lnB>
                    <a:lnTlToBr w="12700" cmpd="sng">
                      <a:noFill/>
                      <a:prstDash val="solid"/>
                    </a:lnTlToBr>
                    <a:lnBlToTr w="12700" cmpd="sng">
                      <a:noFill/>
                      <a:prstDash val="solid"/>
                    </a:lnBlToTr>
                    <a:solidFill>
                      <a:srgbClr val="42BA97">
                        <a:alpha val="20000"/>
                      </a:srgbClr>
                    </a:solidFill>
                  </a:tcPr>
                </a:tc>
                <a:extLst>
                  <a:ext uri="{0D108BD9-81ED-4DB2-BD59-A6C34878D82A}">
                    <a16:rowId xmlns:a16="http://schemas.microsoft.com/office/drawing/2014/main" val="10002"/>
                  </a:ext>
                </a:extLst>
              </a:tr>
            </a:tbl>
          </a:graphicData>
        </a:graphic>
      </p:graphicFrame>
      <p:sp>
        <p:nvSpPr>
          <p:cNvPr id="17" name="Dikdörtgen 16"/>
          <p:cNvSpPr/>
          <p:nvPr/>
        </p:nvSpPr>
        <p:spPr>
          <a:xfrm>
            <a:off x="3683888" y="3328874"/>
            <a:ext cx="3723007" cy="307777"/>
          </a:xfrm>
          <a:prstGeom prst="rect">
            <a:avLst/>
          </a:prstGeom>
        </p:spPr>
        <p:txBody>
          <a:bodyPr wrap="none">
            <a:spAutoFit/>
          </a:bodyPr>
          <a:lstStyle/>
          <a:p>
            <a:pPr algn="just" defTabSz="457200"/>
            <a:r>
              <a:rPr lang="tr-TR" sz="1400" b="1">
                <a:solidFill>
                  <a:prstClr val="black"/>
                </a:solidFill>
                <a:ea typeface="Calibri" panose="020F0502020204030204" pitchFamily="34" charset="0"/>
              </a:rPr>
              <a:t>Giresun’un Toplam Arazi Alanı: 6.934.000 Dekar</a:t>
            </a:r>
            <a:endParaRPr lang="tr-TR" sz="1400">
              <a:solidFill>
                <a:prstClr val="black"/>
              </a:solidFill>
              <a:ea typeface="Calibri" panose="020F0502020204030204" pitchFamily="34" charset="0"/>
            </a:endParaRPr>
          </a:p>
        </p:txBody>
      </p:sp>
      <p:sp>
        <p:nvSpPr>
          <p:cNvPr id="19" name="Dikdörtgen 18"/>
          <p:cNvSpPr/>
          <p:nvPr/>
        </p:nvSpPr>
        <p:spPr>
          <a:xfrm>
            <a:off x="7574845" y="3315839"/>
            <a:ext cx="3766287" cy="307777"/>
          </a:xfrm>
          <a:prstGeom prst="rect">
            <a:avLst/>
          </a:prstGeom>
        </p:spPr>
        <p:txBody>
          <a:bodyPr wrap="none">
            <a:spAutoFit/>
          </a:bodyPr>
          <a:lstStyle/>
          <a:p>
            <a:pPr algn="just"/>
            <a:r>
              <a:rPr lang="tr-TR" sz="1400" b="1">
                <a:ea typeface="Calibri" panose="020F0502020204030204" pitchFamily="34" charset="0"/>
              </a:rPr>
              <a:t>Giresun’un Toplam Tarım Alanı: </a:t>
            </a:r>
            <a:r>
              <a:rPr lang="tr-TR" sz="1400" b="1" smtClean="0">
                <a:ea typeface="Calibri" panose="020F0502020204030204" pitchFamily="34" charset="0"/>
              </a:rPr>
              <a:t>1.532.883 Dekar</a:t>
            </a:r>
            <a:endParaRPr lang="tr-TR" sz="1400" b="1">
              <a:ea typeface="Calibri" panose="020F0502020204030204" pitchFamily="34" charset="0"/>
            </a:endParaRPr>
          </a:p>
        </p:txBody>
      </p:sp>
      <p:graphicFrame>
        <p:nvGraphicFramePr>
          <p:cNvPr id="14" name="Grafik 13"/>
          <p:cNvGraphicFramePr/>
          <p:nvPr>
            <p:extLst>
              <p:ext uri="{D42A27DB-BD31-4B8C-83A1-F6EECF244321}">
                <p14:modId xmlns:p14="http://schemas.microsoft.com/office/powerpoint/2010/main" val="243517618"/>
              </p:ext>
            </p:extLst>
          </p:nvPr>
        </p:nvGraphicFramePr>
        <p:xfrm>
          <a:off x="7620184" y="3620955"/>
          <a:ext cx="3600265" cy="310103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Grafik 11"/>
          <p:cNvGraphicFramePr/>
          <p:nvPr>
            <p:extLst>
              <p:ext uri="{D42A27DB-BD31-4B8C-83A1-F6EECF244321}">
                <p14:modId xmlns:p14="http://schemas.microsoft.com/office/powerpoint/2010/main" val="3496157272"/>
              </p:ext>
            </p:extLst>
          </p:nvPr>
        </p:nvGraphicFramePr>
        <p:xfrm>
          <a:off x="3775585" y="3636651"/>
          <a:ext cx="3723916" cy="30853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707569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Tarım</a:t>
            </a:r>
          </a:p>
        </p:txBody>
      </p:sp>
      <p:sp>
        <p:nvSpPr>
          <p:cNvPr id="4" name="Yuvarlatılmış Dikdörtgen 3"/>
          <p:cNvSpPr/>
          <p:nvPr/>
        </p:nvSpPr>
        <p:spPr>
          <a:xfrm>
            <a:off x="2787068" y="1581177"/>
            <a:ext cx="6584331" cy="4305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2024 YILI İLLER BAZINDA FINDIK ÜRETİM ALANLARI VE MİKTARLARI</a:t>
            </a:r>
            <a:endParaRPr lang="tr-TR" dirty="0"/>
          </a:p>
        </p:txBody>
      </p:sp>
      <p:graphicFrame>
        <p:nvGraphicFramePr>
          <p:cNvPr id="5" name="Tablo 4"/>
          <p:cNvGraphicFramePr>
            <a:graphicFrameLocks noGrp="1"/>
          </p:cNvGraphicFramePr>
          <p:nvPr>
            <p:extLst>
              <p:ext uri="{D42A27DB-BD31-4B8C-83A1-F6EECF244321}">
                <p14:modId xmlns:p14="http://schemas.microsoft.com/office/powerpoint/2010/main" val="1821013128"/>
              </p:ext>
            </p:extLst>
          </p:nvPr>
        </p:nvGraphicFramePr>
        <p:xfrm>
          <a:off x="582166" y="2118625"/>
          <a:ext cx="10994137" cy="4696968"/>
        </p:xfrm>
        <a:graphic>
          <a:graphicData uri="http://schemas.openxmlformats.org/drawingml/2006/table">
            <a:tbl>
              <a:tblPr firstRow="1" firstCol="1" bandRow="1"/>
              <a:tblGrid>
                <a:gridCol w="2055903">
                  <a:extLst>
                    <a:ext uri="{9D8B030D-6E8A-4147-A177-3AD203B41FA5}">
                      <a16:colId xmlns:a16="http://schemas.microsoft.com/office/drawing/2014/main" val="869709010"/>
                    </a:ext>
                  </a:extLst>
                </a:gridCol>
                <a:gridCol w="1490805">
                  <a:extLst>
                    <a:ext uri="{9D8B030D-6E8A-4147-A177-3AD203B41FA5}">
                      <a16:colId xmlns:a16="http://schemas.microsoft.com/office/drawing/2014/main" val="366020394"/>
                    </a:ext>
                  </a:extLst>
                </a:gridCol>
                <a:gridCol w="1490805">
                  <a:extLst>
                    <a:ext uri="{9D8B030D-6E8A-4147-A177-3AD203B41FA5}">
                      <a16:colId xmlns:a16="http://schemas.microsoft.com/office/drawing/2014/main" val="3204428304"/>
                    </a:ext>
                  </a:extLst>
                </a:gridCol>
                <a:gridCol w="1490805">
                  <a:extLst>
                    <a:ext uri="{9D8B030D-6E8A-4147-A177-3AD203B41FA5}">
                      <a16:colId xmlns:a16="http://schemas.microsoft.com/office/drawing/2014/main" val="3166482851"/>
                    </a:ext>
                  </a:extLst>
                </a:gridCol>
                <a:gridCol w="1490805">
                  <a:extLst>
                    <a:ext uri="{9D8B030D-6E8A-4147-A177-3AD203B41FA5}">
                      <a16:colId xmlns:a16="http://schemas.microsoft.com/office/drawing/2014/main" val="1113109375"/>
                    </a:ext>
                  </a:extLst>
                </a:gridCol>
                <a:gridCol w="1490805">
                  <a:extLst>
                    <a:ext uri="{9D8B030D-6E8A-4147-A177-3AD203B41FA5}">
                      <a16:colId xmlns:a16="http://schemas.microsoft.com/office/drawing/2014/main" val="75844367"/>
                    </a:ext>
                  </a:extLst>
                </a:gridCol>
                <a:gridCol w="1484209">
                  <a:extLst>
                    <a:ext uri="{9D8B030D-6E8A-4147-A177-3AD203B41FA5}">
                      <a16:colId xmlns:a16="http://schemas.microsoft.com/office/drawing/2014/main" val="3798671362"/>
                    </a:ext>
                  </a:extLst>
                </a:gridCol>
              </a:tblGrid>
              <a:tr h="190749">
                <a:tc rowSpan="2">
                  <a:txBody>
                    <a:bodyPr/>
                    <a:lstStyle/>
                    <a:p>
                      <a:pP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Fındık</a:t>
                      </a:r>
                      <a:b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b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Alan ve Üretimi</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Alan</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Alan</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Alan </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Üretim</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Üretim</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Üretim</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053335789"/>
                  </a:ext>
                </a:extLst>
              </a:tr>
              <a:tr h="190749">
                <a:tc vMerge="1">
                  <a:txBody>
                    <a:bodyPr/>
                    <a:lstStyle/>
                    <a:p>
                      <a:endParaRPr lang="tr-TR"/>
                    </a:p>
                  </a:txBody>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Dekar )</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TR 90 )</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Türkiye )</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Ton )</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TR 90 )</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Türkiye )</a:t>
                      </a:r>
                      <a:endParaRPr lang="tr-TR"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246733592"/>
                  </a:ext>
                </a:extLst>
              </a:tr>
              <a:tr h="190749">
                <a:tc>
                  <a:txBody>
                    <a:bodyPr/>
                    <a:lstStyle/>
                    <a:p>
                      <a:pP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Ordu</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2.272.158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53,99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30,30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202.065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59,06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28,18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388347433"/>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Samsun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1.249.679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16,67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114.089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15,91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14170148"/>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Düzce</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634.352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8,46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95.470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13,32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1172636"/>
                  </a:ext>
                </a:extLst>
              </a:tr>
              <a:tr h="190749">
                <a:tc>
                  <a:txBody>
                    <a:bodyPr/>
                    <a:lstStyle/>
                    <a:p>
                      <a:pPr>
                        <a:lnSpc>
                          <a:spcPct val="107000"/>
                        </a:lnSpc>
                        <a:spcAft>
                          <a:spcPts val="0"/>
                        </a:spcAft>
                      </a:pPr>
                      <a:r>
                        <a:rPr lang="tr-TR" sz="1200" b="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Giresun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1.177.290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27,97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15,70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94.018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27,48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13,11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617140691"/>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Sakarya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793.725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10,59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82.083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11,45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97439957"/>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Zonguldak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249.568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3,33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39.531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5,51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33791615"/>
                  </a:ext>
                </a:extLst>
              </a:tr>
              <a:tr h="190749">
                <a:tc>
                  <a:txBody>
                    <a:bodyPr/>
                    <a:lstStyle/>
                    <a:p>
                      <a:pP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Trabzon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652.399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15,50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8,70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38.323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11,20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5,34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143294518"/>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Kocaeli</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96.903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1,29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12.902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1,80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1608127"/>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Bartın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81.689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1,09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12.131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1,69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49731489"/>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Kastamonu</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82.086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1,09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6.473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0,90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11794705"/>
                  </a:ext>
                </a:extLst>
              </a:tr>
              <a:tr h="190749">
                <a:tc>
                  <a:txBody>
                    <a:bodyPr/>
                    <a:lstStyle/>
                    <a:p>
                      <a:pP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Artvin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80.848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1,92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1,08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5.794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1,69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0,81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522426449"/>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Tokat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30.740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0,41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3.467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0,48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60564428"/>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İstanbul</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21.104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0,28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2.264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0,32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72386578"/>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Bitlis</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6.400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0,09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2.061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0,29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9417226"/>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Bolu</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17.545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0,23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1.887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0,26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68659891"/>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Sinop</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17.654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0,24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1.448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0,20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76534194"/>
                  </a:ext>
                </a:extLst>
              </a:tr>
              <a:tr h="190749">
                <a:tc>
                  <a:txBody>
                    <a:bodyPr/>
                    <a:lstStyle/>
                    <a:p>
                      <a:pP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Rize</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17.432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0,41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0,23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1.107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0,32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0,15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149723526"/>
                  </a:ext>
                </a:extLst>
              </a:tr>
              <a:tr h="190749">
                <a:tc>
                  <a:txBody>
                    <a:bodyPr/>
                    <a:lstStyle/>
                    <a:p>
                      <a:pP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Gümüşhane</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8.240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0,20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0,11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824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0,24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0,11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894117530"/>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Bursa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4.295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0,06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726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0,10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6665419"/>
                  </a:ext>
                </a:extLst>
              </a:tr>
              <a:tr h="190749">
                <a:tc>
                  <a:txBody>
                    <a:bodyPr/>
                    <a:lstStyle/>
                    <a:p>
                      <a:pP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Diğer 23 İl</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3.585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0,05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337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200">
                          <a:effectLst/>
                          <a:latin typeface="Calibri" panose="020F0502020204030204" pitchFamily="34" charset="0"/>
                          <a:ea typeface="Times New Roman" panose="02020603050405020304" pitchFamily="18" charset="0"/>
                          <a:cs typeface="Calibri" panose="020F0502020204030204" pitchFamily="34" charset="0"/>
                        </a:rPr>
                        <a:t>% 0,05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6312386"/>
                  </a:ext>
                </a:extLst>
              </a:tr>
              <a:tr h="190749">
                <a:tc>
                  <a:txBody>
                    <a:bodyPr/>
                    <a:lstStyle/>
                    <a:p>
                      <a:pP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TR 90 Toplamı</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4.208.367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100,00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56,13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342.131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100,00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47,72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477301498"/>
                  </a:ext>
                </a:extLst>
              </a:tr>
              <a:tr h="190749">
                <a:tc>
                  <a:txBody>
                    <a:bodyPr/>
                    <a:lstStyle/>
                    <a:p>
                      <a:pP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Türkiye Toplamı</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7.497.692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100,00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100,00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717.000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100,00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r">
                        <a:lnSpc>
                          <a:spcPct val="107000"/>
                        </a:lnSpc>
                        <a:spcAft>
                          <a:spcPts val="0"/>
                        </a:spcAft>
                      </a:pPr>
                      <a:r>
                        <a:rPr lang="tr-TR" sz="12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100,00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937115321"/>
                  </a:ext>
                </a:extLst>
              </a:tr>
            </a:tbl>
          </a:graphicData>
        </a:graphic>
      </p:graphicFrame>
      <p:sp>
        <p:nvSpPr>
          <p:cNvPr id="3" name="Dikdörtgen 2"/>
          <p:cNvSpPr/>
          <p:nvPr/>
        </p:nvSpPr>
        <p:spPr>
          <a:xfrm>
            <a:off x="582166" y="3081528"/>
            <a:ext cx="10994137" cy="210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385600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Hayvancılık ve Hayvansal Üretim</a:t>
            </a:r>
          </a:p>
        </p:txBody>
      </p:sp>
      <p:pic>
        <p:nvPicPr>
          <p:cNvPr id="24" name="Resim 23" descr="ağaç, açık hava içeren bir resim&#10;&#10;Açıklama otomatik olarak oluşturuldu">
            <a:extLst>
              <a:ext uri="{FF2B5EF4-FFF2-40B4-BE49-F238E27FC236}">
                <a16:creationId xmlns:a16="http://schemas.microsoft.com/office/drawing/2014/main" id="{9CFD6139-9A09-480C-8C14-C91FBB73DD41}"/>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6256197" y="4462272"/>
            <a:ext cx="1800000" cy="2278857"/>
          </a:xfrm>
          <a:prstGeom prst="rect">
            <a:avLst/>
          </a:prstGeom>
        </p:spPr>
      </p:pic>
      <p:pic>
        <p:nvPicPr>
          <p:cNvPr id="25" name="Resim 24" descr="tablo, yiyecek, iç mekan, tatlı içeren bir resim&#10;&#10;Açıklama otomatik olarak oluşturuldu">
            <a:extLst>
              <a:ext uri="{FF2B5EF4-FFF2-40B4-BE49-F238E27FC236}">
                <a16:creationId xmlns:a16="http://schemas.microsoft.com/office/drawing/2014/main" id="{A1A0542A-470A-478C-98F4-A03703C78040}"/>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8056197" y="4462272"/>
            <a:ext cx="1800000" cy="2278857"/>
          </a:xfrm>
          <a:prstGeom prst="rect">
            <a:avLst/>
          </a:prstGeom>
        </p:spPr>
      </p:pic>
      <p:pic>
        <p:nvPicPr>
          <p:cNvPr id="26" name="Resim 25" descr="tablo, bardak, yiyecek, oturma içeren bir resim&#10;&#10;Açıklama otomatik olarak oluşturuldu">
            <a:extLst>
              <a:ext uri="{FF2B5EF4-FFF2-40B4-BE49-F238E27FC236}">
                <a16:creationId xmlns:a16="http://schemas.microsoft.com/office/drawing/2014/main" id="{66EA20D7-7445-4D0C-A668-FC392D5A43BA}"/>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9856197" y="4462272"/>
            <a:ext cx="1800000" cy="2278857"/>
          </a:xfrm>
          <a:prstGeom prst="rect">
            <a:avLst/>
          </a:prstGeom>
        </p:spPr>
      </p:pic>
      <p:sp>
        <p:nvSpPr>
          <p:cNvPr id="28" name="Dikdörtgen 27"/>
          <p:cNvSpPr/>
          <p:nvPr/>
        </p:nvSpPr>
        <p:spPr>
          <a:xfrm>
            <a:off x="7313134" y="1563430"/>
            <a:ext cx="3286125" cy="2800767"/>
          </a:xfrm>
          <a:prstGeom prst="rect">
            <a:avLst/>
          </a:prstGeom>
        </p:spPr>
        <p:txBody>
          <a:bodyPr wrap="square">
            <a:spAutoFit/>
          </a:bodyPr>
          <a:lstStyle/>
          <a:p>
            <a:pPr algn="ctr"/>
            <a:r>
              <a:rPr lang="tr-TR" sz="1600" b="1"/>
              <a:t>Arıcılıkla Uğraşan 1.754 Firma</a:t>
            </a:r>
            <a:endParaRPr lang="tr-TR" sz="1600"/>
          </a:p>
          <a:p>
            <a:pPr algn="ctr"/>
            <a:r>
              <a:rPr lang="tr-TR" sz="1600" b="1"/>
              <a:t>( % 1,79 Payla 17. Sırada )</a:t>
            </a:r>
            <a:endParaRPr lang="tr-TR" sz="1600"/>
          </a:p>
          <a:p>
            <a:pPr algn="ctr"/>
            <a:r>
              <a:rPr lang="tr-TR" sz="1600" b="1"/>
              <a:t> </a:t>
            </a:r>
            <a:endParaRPr lang="tr-TR" sz="1600"/>
          </a:p>
          <a:p>
            <a:pPr algn="ctr"/>
            <a:r>
              <a:rPr lang="tr-TR" sz="1600" b="1"/>
              <a:t>117.037 Adet Yeni Tip Arı Kovanı</a:t>
            </a:r>
            <a:endParaRPr lang="tr-TR" sz="1600"/>
          </a:p>
          <a:p>
            <a:pPr algn="ctr"/>
            <a:r>
              <a:rPr lang="tr-TR" sz="1600" b="1"/>
              <a:t>( % 1,34 Payla 21. Sırada )</a:t>
            </a:r>
            <a:endParaRPr lang="tr-TR" sz="1600"/>
          </a:p>
          <a:p>
            <a:pPr algn="ctr"/>
            <a:r>
              <a:rPr lang="tr-TR" sz="1600" b="1"/>
              <a:t> </a:t>
            </a:r>
            <a:endParaRPr lang="tr-TR" sz="1600"/>
          </a:p>
          <a:p>
            <a:pPr algn="ctr"/>
            <a:r>
              <a:rPr lang="tr-TR" sz="1600" b="1"/>
              <a:t>993.837 Ton Doğal Bal Üretimi</a:t>
            </a:r>
            <a:endParaRPr lang="tr-TR" sz="1600"/>
          </a:p>
          <a:p>
            <a:pPr algn="ctr"/>
            <a:r>
              <a:rPr lang="tr-TR" sz="1600" b="1"/>
              <a:t>( % 1,04 Payla 22. Sırada )</a:t>
            </a:r>
            <a:endParaRPr lang="tr-TR" sz="1600"/>
          </a:p>
          <a:p>
            <a:pPr algn="ctr"/>
            <a:r>
              <a:rPr lang="tr-TR" sz="1600" b="1"/>
              <a:t> </a:t>
            </a:r>
            <a:endParaRPr lang="tr-TR" sz="1600"/>
          </a:p>
          <a:p>
            <a:pPr algn="ctr"/>
            <a:r>
              <a:rPr lang="tr-TR" sz="1600" b="1"/>
              <a:t>34,472 Ton Bal Mumu Üretimi</a:t>
            </a:r>
            <a:endParaRPr lang="tr-TR" sz="1600"/>
          </a:p>
          <a:p>
            <a:pPr algn="ctr"/>
            <a:r>
              <a:rPr lang="tr-TR" sz="1600" b="1"/>
              <a:t>( % 1,04 Payla 25. Sırada </a:t>
            </a:r>
            <a:r>
              <a:rPr lang="tr-TR" sz="1600" b="1" smtClean="0"/>
              <a:t>)</a:t>
            </a:r>
            <a:endParaRPr lang="tr-TR" sz="1600"/>
          </a:p>
        </p:txBody>
      </p:sp>
      <p:graphicFrame>
        <p:nvGraphicFramePr>
          <p:cNvPr id="8" name="Grafik 7"/>
          <p:cNvGraphicFramePr/>
          <p:nvPr>
            <p:extLst>
              <p:ext uri="{D42A27DB-BD31-4B8C-83A1-F6EECF244321}">
                <p14:modId xmlns:p14="http://schemas.microsoft.com/office/powerpoint/2010/main" val="1149801990"/>
              </p:ext>
            </p:extLst>
          </p:nvPr>
        </p:nvGraphicFramePr>
        <p:xfrm>
          <a:off x="470154" y="1563430"/>
          <a:ext cx="5619750" cy="517769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4358381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3" y="1104900"/>
            <a:ext cx="6686552"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Giresun Tarım ve Hayvancılık Haritası</a:t>
            </a:r>
            <a:endParaRPr lang="tr-TR">
              <a:solidFill>
                <a:schemeClr val="bg1"/>
              </a:solidFill>
              <a:latin typeface="Trebuchet MS" panose="020B0603020202020204" pitchFamily="34" charset="0"/>
            </a:endParaRPr>
          </a:p>
        </p:txBody>
      </p:sp>
      <p:pic>
        <p:nvPicPr>
          <p:cNvPr id="15" name="Resim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071" y="1590584"/>
            <a:ext cx="5223279" cy="5162641"/>
          </a:xfrm>
          <a:prstGeom prst="rect">
            <a:avLst/>
          </a:prstGeom>
        </p:spPr>
      </p:pic>
      <p:pic>
        <p:nvPicPr>
          <p:cNvPr id="16" name="Resim 15"/>
          <p:cNvPicPr>
            <a:picLocks noChangeAspect="1"/>
          </p:cNvPicPr>
          <p:nvPr/>
        </p:nvPicPr>
        <p:blipFill rotWithShape="1">
          <a:blip r:embed="rId4"/>
          <a:srcRect b="28548"/>
          <a:stretch/>
        </p:blipFill>
        <p:spPr>
          <a:xfrm>
            <a:off x="5763444" y="1619159"/>
            <a:ext cx="3234252" cy="5111496"/>
          </a:xfrm>
          <a:prstGeom prst="rect">
            <a:avLst/>
          </a:prstGeom>
        </p:spPr>
      </p:pic>
      <p:pic>
        <p:nvPicPr>
          <p:cNvPr id="17" name="Resim 16"/>
          <p:cNvPicPr>
            <a:picLocks noChangeAspect="1"/>
          </p:cNvPicPr>
          <p:nvPr/>
        </p:nvPicPr>
        <p:blipFill rotWithShape="1">
          <a:blip r:embed="rId4"/>
          <a:srcRect t="71256" r="33985"/>
          <a:stretch/>
        </p:blipFill>
        <p:spPr>
          <a:xfrm>
            <a:off x="8990115" y="2895444"/>
            <a:ext cx="2432968" cy="2501776"/>
          </a:xfrm>
          <a:prstGeom prst="rect">
            <a:avLst/>
          </a:prstGeom>
        </p:spPr>
      </p:pic>
    </p:spTree>
    <p:extLst>
      <p:ext uri="{BB962C8B-B14F-4D97-AF65-F5344CB8AC3E}">
        <p14:creationId xmlns:p14="http://schemas.microsoft.com/office/powerpoint/2010/main" val="2386335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0E647B18-AA3C-473F-8D1C-290926F6039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81528" y="1562213"/>
            <a:ext cx="5645536" cy="3821949"/>
          </a:xfrm>
          <a:prstGeom prst="rect">
            <a:avLst/>
          </a:prstGeom>
        </p:spPr>
      </p:pic>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Kültür ve Turizm</a:t>
            </a:r>
          </a:p>
        </p:txBody>
      </p:sp>
      <p:sp>
        <p:nvSpPr>
          <p:cNvPr id="6" name="Metin kutusu 5">
            <a:extLst>
              <a:ext uri="{FF2B5EF4-FFF2-40B4-BE49-F238E27FC236}">
                <a16:creationId xmlns:a16="http://schemas.microsoft.com/office/drawing/2014/main" id="{F4BD0378-E4A8-438F-9607-330C16FC5B92}"/>
              </a:ext>
            </a:extLst>
          </p:cNvPr>
          <p:cNvSpPr txBox="1"/>
          <p:nvPr/>
        </p:nvSpPr>
        <p:spPr>
          <a:xfrm>
            <a:off x="497270" y="5496489"/>
            <a:ext cx="5807517" cy="1200329"/>
          </a:xfrm>
          <a:prstGeom prst="rect">
            <a:avLst/>
          </a:prstGeom>
          <a:noFill/>
        </p:spPr>
        <p:txBody>
          <a:bodyPr wrap="square" rtlCol="0">
            <a:spAutoFit/>
          </a:bodyPr>
          <a:lstStyle/>
          <a:p>
            <a:pPr marL="285750" indent="-285750">
              <a:buFont typeface="Wingdings" panose="05000000000000000000" pitchFamily="2" charset="2"/>
              <a:buChar char="Ø"/>
            </a:pPr>
            <a:r>
              <a:rPr lang="tr-TR" sz="1200" b="1" dirty="0" smtClean="0">
                <a:latin typeface="Trebuchet MS" panose="020B0603020202020204" pitchFamily="34" charset="0"/>
              </a:rPr>
              <a:t>Her </a:t>
            </a:r>
            <a:r>
              <a:rPr lang="tr-TR" sz="1200" b="1" dirty="0">
                <a:latin typeface="Trebuchet MS" panose="020B0603020202020204" pitchFamily="34" charset="0"/>
              </a:rPr>
              <a:t>mevsim turizm</a:t>
            </a:r>
            <a:r>
              <a:rPr lang="tr-TR" sz="1200" b="1">
                <a:latin typeface="Trebuchet MS" panose="020B0603020202020204" pitchFamily="34" charset="0"/>
              </a:rPr>
              <a:t>, </a:t>
            </a:r>
            <a:r>
              <a:rPr lang="tr-TR" sz="1200" b="1" smtClean="0">
                <a:latin typeface="Trebuchet MS" panose="020B0603020202020204" pitchFamily="34" charset="0"/>
              </a:rPr>
              <a:t>doğa </a:t>
            </a:r>
            <a:r>
              <a:rPr lang="tr-TR" sz="1200" b="1" dirty="0">
                <a:latin typeface="Trebuchet MS" panose="020B0603020202020204" pitchFamily="34" charset="0"/>
              </a:rPr>
              <a:t>ve </a:t>
            </a:r>
            <a:r>
              <a:rPr lang="tr-TR" sz="1200" b="1">
                <a:latin typeface="Trebuchet MS" panose="020B0603020202020204" pitchFamily="34" charset="0"/>
              </a:rPr>
              <a:t>kültür</a:t>
            </a:r>
            <a:r>
              <a:rPr lang="tr-TR" sz="1200" b="1" smtClean="0">
                <a:latin typeface="Trebuchet MS" panose="020B0603020202020204" pitchFamily="34" charset="0"/>
              </a:rPr>
              <a:t>...</a:t>
            </a:r>
            <a:endParaRPr lang="tr-TR" sz="1200" b="1" dirty="0">
              <a:latin typeface="Trebuchet MS" panose="020B0603020202020204" pitchFamily="34" charset="0"/>
            </a:endParaRPr>
          </a:p>
          <a:p>
            <a:pPr marL="285750" indent="-285750">
              <a:buFont typeface="Wingdings" panose="05000000000000000000" pitchFamily="2" charset="2"/>
              <a:buChar char="Ø"/>
            </a:pPr>
            <a:r>
              <a:rPr lang="tr-TR" sz="1200" b="1" dirty="0" smtClean="0">
                <a:latin typeface="Trebuchet MS" panose="020B0603020202020204" pitchFamily="34" charset="0"/>
              </a:rPr>
              <a:t>Zengin </a:t>
            </a:r>
            <a:r>
              <a:rPr lang="tr-TR" sz="1200" b="1" dirty="0">
                <a:latin typeface="Trebuchet MS" panose="020B0603020202020204" pitchFamily="34" charset="0"/>
              </a:rPr>
              <a:t>vejetaryen </a:t>
            </a:r>
            <a:r>
              <a:rPr lang="tr-TR" sz="1200" b="1">
                <a:latin typeface="Trebuchet MS" panose="020B0603020202020204" pitchFamily="34" charset="0"/>
              </a:rPr>
              <a:t>mutfak</a:t>
            </a:r>
            <a:r>
              <a:rPr lang="tr-TR" sz="1200" b="1" smtClean="0">
                <a:latin typeface="Trebuchet MS" panose="020B0603020202020204" pitchFamily="34" charset="0"/>
              </a:rPr>
              <a:t>...</a:t>
            </a:r>
            <a:endParaRPr lang="tr-TR" sz="1200" b="1" dirty="0">
              <a:latin typeface="Trebuchet MS" panose="020B0603020202020204" pitchFamily="34" charset="0"/>
            </a:endParaRPr>
          </a:p>
          <a:p>
            <a:pPr marL="285750" indent="-285750">
              <a:buFont typeface="Wingdings" panose="05000000000000000000" pitchFamily="2" charset="2"/>
              <a:buChar char="Ø"/>
            </a:pPr>
            <a:r>
              <a:rPr lang="tr-TR" sz="1200" b="1" dirty="0">
                <a:latin typeface="Trebuchet MS" panose="020B0603020202020204" pitchFamily="34" charset="0"/>
              </a:rPr>
              <a:t>Karadeniz’in tek doğal </a:t>
            </a:r>
            <a:r>
              <a:rPr lang="tr-TR" sz="1200" b="1">
                <a:latin typeface="Trebuchet MS" panose="020B0603020202020204" pitchFamily="34" charset="0"/>
              </a:rPr>
              <a:t>adası</a:t>
            </a:r>
            <a:r>
              <a:rPr lang="tr-TR" sz="1200" b="1" smtClean="0">
                <a:latin typeface="Trebuchet MS" panose="020B0603020202020204" pitchFamily="34" charset="0"/>
              </a:rPr>
              <a:t>... </a:t>
            </a:r>
            <a:r>
              <a:rPr lang="tr-TR" sz="1200" b="1" dirty="0">
                <a:latin typeface="Trebuchet MS" panose="020B0603020202020204" pitchFamily="34" charset="0"/>
              </a:rPr>
              <a:t>( Giresun Adası )</a:t>
            </a:r>
          </a:p>
          <a:p>
            <a:pPr marL="285750" indent="-285750">
              <a:buFont typeface="Wingdings" panose="05000000000000000000" pitchFamily="2" charset="2"/>
              <a:buChar char="Ø"/>
            </a:pPr>
            <a:r>
              <a:rPr lang="tr-TR" sz="1200" b="1" dirty="0">
                <a:latin typeface="Trebuchet MS" panose="020B0603020202020204" pitchFamily="34" charset="0"/>
              </a:rPr>
              <a:t>Doğal yapısını kaybetmemiş </a:t>
            </a:r>
            <a:r>
              <a:rPr lang="tr-TR" sz="1200" b="1">
                <a:latin typeface="Trebuchet MS" panose="020B0603020202020204" pitchFamily="34" charset="0"/>
              </a:rPr>
              <a:t>yaylalar</a:t>
            </a:r>
            <a:r>
              <a:rPr lang="tr-TR" sz="1200" b="1" smtClean="0">
                <a:latin typeface="Trebuchet MS" panose="020B0603020202020204" pitchFamily="34" charset="0"/>
              </a:rPr>
              <a:t>... </a:t>
            </a:r>
            <a:r>
              <a:rPr lang="tr-TR" sz="1200" b="1" dirty="0" smtClean="0">
                <a:latin typeface="Trebuchet MS" panose="020B0603020202020204" pitchFamily="34" charset="0"/>
              </a:rPr>
              <a:t>( Kümbet, </a:t>
            </a:r>
            <a:r>
              <a:rPr lang="tr-TR" sz="1200" b="1" dirty="0" err="1" smtClean="0">
                <a:latin typeface="Trebuchet MS" panose="020B0603020202020204" pitchFamily="34" charset="0"/>
              </a:rPr>
              <a:t>Kulakkaya</a:t>
            </a:r>
            <a:r>
              <a:rPr lang="tr-TR" sz="1200" b="1" dirty="0" smtClean="0">
                <a:latin typeface="Trebuchet MS" panose="020B0603020202020204" pitchFamily="34" charset="0"/>
              </a:rPr>
              <a:t>, Bektaş… )</a:t>
            </a:r>
            <a:endParaRPr lang="tr-TR" sz="1200" b="1" dirty="0">
              <a:latin typeface="Trebuchet MS" panose="020B0603020202020204" pitchFamily="34" charset="0"/>
            </a:endParaRPr>
          </a:p>
          <a:p>
            <a:pPr marL="285750" indent="-285750">
              <a:buFont typeface="Wingdings" panose="05000000000000000000" pitchFamily="2" charset="2"/>
              <a:buChar char="Ø"/>
            </a:pPr>
            <a:r>
              <a:rPr lang="tr-TR" sz="1200" b="1" dirty="0" smtClean="0">
                <a:latin typeface="Trebuchet MS" panose="020B0603020202020204" pitchFamily="34" charset="0"/>
              </a:rPr>
              <a:t>Eşsiz </a:t>
            </a:r>
            <a:r>
              <a:rPr lang="tr-TR" sz="1200" b="1">
                <a:latin typeface="Trebuchet MS" panose="020B0603020202020204" pitchFamily="34" charset="0"/>
              </a:rPr>
              <a:t>tabiat </a:t>
            </a:r>
            <a:r>
              <a:rPr lang="tr-TR" sz="1200" b="1" smtClean="0">
                <a:latin typeface="Trebuchet MS" panose="020B0603020202020204" pitchFamily="34" charset="0"/>
              </a:rPr>
              <a:t>parkları ve turizm merkezleri...</a:t>
            </a:r>
            <a:endParaRPr lang="tr-TR" sz="1200" b="1" dirty="0">
              <a:latin typeface="Trebuchet MS" panose="020B0603020202020204" pitchFamily="34" charset="0"/>
            </a:endParaRPr>
          </a:p>
          <a:p>
            <a:pPr marL="285750" indent="-285750">
              <a:buFont typeface="Wingdings" panose="05000000000000000000" pitchFamily="2" charset="2"/>
              <a:buChar char="Ø"/>
            </a:pPr>
            <a:r>
              <a:rPr lang="tr-TR" sz="1200" b="1" smtClean="0">
                <a:latin typeface="Trebuchet MS" panose="020B0603020202020204" pitchFamily="34" charset="0"/>
              </a:rPr>
              <a:t>Giresun </a:t>
            </a:r>
            <a:r>
              <a:rPr lang="tr-TR" sz="1200" b="1" dirty="0">
                <a:latin typeface="Trebuchet MS" panose="020B0603020202020204" pitchFamily="34" charset="0"/>
              </a:rPr>
              <a:t>Müzesi, Giresun Kalesi…</a:t>
            </a:r>
          </a:p>
        </p:txBody>
      </p:sp>
      <p:pic>
        <p:nvPicPr>
          <p:cNvPr id="3" name="Resim 2"/>
          <p:cNvPicPr>
            <a:picLocks noChangeAspect="1"/>
          </p:cNvPicPr>
          <p:nvPr/>
        </p:nvPicPr>
        <p:blipFill>
          <a:blip r:embed="rId4"/>
          <a:stretch>
            <a:fillRect/>
          </a:stretch>
        </p:blipFill>
        <p:spPr>
          <a:xfrm>
            <a:off x="6382511" y="1562214"/>
            <a:ext cx="4782313" cy="2589162"/>
          </a:xfrm>
          <a:prstGeom prst="rect">
            <a:avLst/>
          </a:prstGeom>
        </p:spPr>
      </p:pic>
      <p:pic>
        <p:nvPicPr>
          <p:cNvPr id="4" name="Resim 3"/>
          <p:cNvPicPr>
            <a:picLocks noChangeAspect="1"/>
          </p:cNvPicPr>
          <p:nvPr/>
        </p:nvPicPr>
        <p:blipFill>
          <a:blip r:embed="rId5"/>
          <a:stretch>
            <a:fillRect/>
          </a:stretch>
        </p:blipFill>
        <p:spPr>
          <a:xfrm>
            <a:off x="6382511" y="4151376"/>
            <a:ext cx="4782313" cy="2525449"/>
          </a:xfrm>
          <a:prstGeom prst="rect">
            <a:avLst/>
          </a:prstGeom>
        </p:spPr>
      </p:pic>
    </p:spTree>
    <p:extLst>
      <p:ext uri="{BB962C8B-B14F-4D97-AF65-F5344CB8AC3E}">
        <p14:creationId xmlns:p14="http://schemas.microsoft.com/office/powerpoint/2010/main" val="30863072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71094" y="1086612"/>
            <a:ext cx="4191762"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Sunum Akışı</a:t>
            </a:r>
            <a:endParaRPr lang="tr-TR">
              <a:solidFill>
                <a:schemeClr val="bg1"/>
              </a:solidFill>
              <a:latin typeface="Trebuchet MS" panose="020B0603020202020204" pitchFamily="34" charset="0"/>
            </a:endParaRPr>
          </a:p>
        </p:txBody>
      </p:sp>
      <p:pic>
        <p:nvPicPr>
          <p:cNvPr id="6" name="Resim 5"/>
          <p:cNvPicPr>
            <a:picLocks noChangeAspect="1"/>
          </p:cNvPicPr>
          <p:nvPr/>
        </p:nvPicPr>
        <p:blipFill rotWithShape="1">
          <a:blip r:embed="rId3"/>
          <a:srcRect l="1989" r="4413" b="9399"/>
          <a:stretch/>
        </p:blipFill>
        <p:spPr>
          <a:xfrm>
            <a:off x="667512" y="1725169"/>
            <a:ext cx="10789920" cy="4986527"/>
          </a:xfrm>
          <a:prstGeom prst="rect">
            <a:avLst/>
          </a:prstGeom>
        </p:spPr>
      </p:pic>
    </p:spTree>
    <p:extLst>
      <p:ext uri="{BB962C8B-B14F-4D97-AF65-F5344CB8AC3E}">
        <p14:creationId xmlns:p14="http://schemas.microsoft.com/office/powerpoint/2010/main" val="35922040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 2"/>
          <p:cNvGrpSpPr/>
          <p:nvPr/>
        </p:nvGrpSpPr>
        <p:grpSpPr>
          <a:xfrm>
            <a:off x="476251" y="1474232"/>
            <a:ext cx="11249024" cy="5383768"/>
            <a:chOff x="561975" y="1606241"/>
            <a:chExt cx="12124944" cy="5152160"/>
          </a:xfrm>
        </p:grpSpPr>
        <p:pic>
          <p:nvPicPr>
            <p:cNvPr id="13" name="Resim 12"/>
            <p:cNvPicPr>
              <a:picLocks noChangeAspect="1"/>
            </p:cNvPicPr>
            <p:nvPr/>
          </p:nvPicPr>
          <p:blipFill>
            <a:blip r:embed="rId3"/>
            <a:stretch>
              <a:fillRect/>
            </a:stretch>
          </p:blipFill>
          <p:spPr>
            <a:xfrm>
              <a:off x="561975" y="1608385"/>
              <a:ext cx="4083304" cy="5150016"/>
            </a:xfrm>
            <a:prstGeom prst="rect">
              <a:avLst/>
            </a:prstGeom>
          </p:spPr>
        </p:pic>
        <p:pic>
          <p:nvPicPr>
            <p:cNvPr id="14" name="Resim 13"/>
            <p:cNvPicPr>
              <a:picLocks noChangeAspect="1"/>
            </p:cNvPicPr>
            <p:nvPr/>
          </p:nvPicPr>
          <p:blipFill>
            <a:blip r:embed="rId4"/>
            <a:stretch>
              <a:fillRect/>
            </a:stretch>
          </p:blipFill>
          <p:spPr>
            <a:xfrm>
              <a:off x="8838227" y="1606241"/>
              <a:ext cx="3848692" cy="5150016"/>
            </a:xfrm>
            <a:prstGeom prst="rect">
              <a:avLst/>
            </a:prstGeom>
          </p:spPr>
        </p:pic>
        <p:pic>
          <p:nvPicPr>
            <p:cNvPr id="15" name="Resim 14"/>
            <p:cNvPicPr>
              <a:picLocks noChangeAspect="1"/>
            </p:cNvPicPr>
            <p:nvPr/>
          </p:nvPicPr>
          <p:blipFill>
            <a:blip r:embed="rId5"/>
            <a:stretch>
              <a:fillRect/>
            </a:stretch>
          </p:blipFill>
          <p:spPr>
            <a:xfrm>
              <a:off x="4645280" y="1608385"/>
              <a:ext cx="4192947" cy="5147872"/>
            </a:xfrm>
            <a:prstGeom prst="rect">
              <a:avLst/>
            </a:prstGeom>
          </p:spPr>
        </p:pic>
      </p:grpSp>
      <p:sp>
        <p:nvSpPr>
          <p:cNvPr id="7" name="Metin kutusu 6"/>
          <p:cNvSpPr txBox="1"/>
          <p:nvPr/>
        </p:nvSpPr>
        <p:spPr>
          <a:xfrm>
            <a:off x="390524" y="1104900"/>
            <a:ext cx="4343401" cy="646331"/>
          </a:xfrm>
          <a:prstGeom prst="rect">
            <a:avLst/>
          </a:prstGeom>
          <a:noFill/>
        </p:spPr>
        <p:txBody>
          <a:bodyPr wrap="square" rtlCol="0">
            <a:spAutoFit/>
          </a:bodyPr>
          <a:lstStyle/>
          <a:p>
            <a:r>
              <a:rPr lang="tr-TR" smtClean="0">
                <a:solidFill>
                  <a:schemeClr val="bg1"/>
                </a:solidFill>
                <a:latin typeface="Trebuchet MS" panose="020B0603020202020204" pitchFamily="34" charset="0"/>
              </a:rPr>
              <a:t>Turizm Destinasyonları</a:t>
            </a:r>
          </a:p>
          <a:p>
            <a:endParaRPr lang="tr-TR" smtClean="0">
              <a:solidFill>
                <a:schemeClr val="bg1"/>
              </a:solidFill>
              <a:latin typeface="Trebuchet MS" panose="020B0603020202020204" pitchFamily="34" charset="0"/>
            </a:endParaRPr>
          </a:p>
        </p:txBody>
      </p:sp>
    </p:spTree>
    <p:extLst>
      <p:ext uri="{BB962C8B-B14F-4D97-AF65-F5344CB8AC3E}">
        <p14:creationId xmlns:p14="http://schemas.microsoft.com/office/powerpoint/2010/main" val="4413528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5019676"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DOKA Tarafından Desteklenen Turizm Projeleri</a:t>
            </a:r>
          </a:p>
        </p:txBody>
      </p:sp>
      <p:pic>
        <p:nvPicPr>
          <p:cNvPr id="7" name="Resim 6"/>
          <p:cNvPicPr>
            <a:picLocks noChangeAspect="1"/>
          </p:cNvPicPr>
          <p:nvPr/>
        </p:nvPicPr>
        <p:blipFill rotWithShape="1">
          <a:blip r:embed="rId3"/>
          <a:srcRect r="2405"/>
          <a:stretch/>
        </p:blipFill>
        <p:spPr>
          <a:xfrm>
            <a:off x="489981" y="1545297"/>
            <a:ext cx="11206720" cy="5246027"/>
          </a:xfrm>
          <a:prstGeom prst="rect">
            <a:avLst/>
          </a:prstGeom>
        </p:spPr>
      </p:pic>
    </p:spTree>
    <p:extLst>
      <p:ext uri="{BB962C8B-B14F-4D97-AF65-F5344CB8AC3E}">
        <p14:creationId xmlns:p14="http://schemas.microsoft.com/office/powerpoint/2010/main" val="34830036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dirty="0" smtClean="0">
                <a:solidFill>
                  <a:schemeClr val="bg1"/>
                </a:solidFill>
                <a:latin typeface="Trebuchet MS" panose="020B0603020202020204" pitchFamily="34" charset="0"/>
              </a:rPr>
              <a:t>Konaklama Tesisleri</a:t>
            </a:r>
          </a:p>
        </p:txBody>
      </p:sp>
      <p:graphicFrame>
        <p:nvGraphicFramePr>
          <p:cNvPr id="4" name="Tablo 3"/>
          <p:cNvGraphicFramePr>
            <a:graphicFrameLocks noGrp="1"/>
          </p:cNvGraphicFramePr>
          <p:nvPr>
            <p:extLst>
              <p:ext uri="{D42A27DB-BD31-4B8C-83A1-F6EECF244321}">
                <p14:modId xmlns:p14="http://schemas.microsoft.com/office/powerpoint/2010/main" val="4028637748"/>
              </p:ext>
            </p:extLst>
          </p:nvPr>
        </p:nvGraphicFramePr>
        <p:xfrm>
          <a:off x="475487" y="1474232"/>
          <a:ext cx="11247122" cy="1954770"/>
        </p:xfrm>
        <a:graphic>
          <a:graphicData uri="http://schemas.openxmlformats.org/drawingml/2006/table">
            <a:tbl>
              <a:tblPr firstRow="1" firstCol="1" bandRow="1"/>
              <a:tblGrid>
                <a:gridCol w="2972084">
                  <a:extLst>
                    <a:ext uri="{9D8B030D-6E8A-4147-A177-3AD203B41FA5}">
                      <a16:colId xmlns:a16="http://schemas.microsoft.com/office/drawing/2014/main" val="996717486"/>
                    </a:ext>
                  </a:extLst>
                </a:gridCol>
                <a:gridCol w="2758346">
                  <a:extLst>
                    <a:ext uri="{9D8B030D-6E8A-4147-A177-3AD203B41FA5}">
                      <a16:colId xmlns:a16="http://schemas.microsoft.com/office/drawing/2014/main" val="868324872"/>
                    </a:ext>
                  </a:extLst>
                </a:gridCol>
                <a:gridCol w="2758346">
                  <a:extLst>
                    <a:ext uri="{9D8B030D-6E8A-4147-A177-3AD203B41FA5}">
                      <a16:colId xmlns:a16="http://schemas.microsoft.com/office/drawing/2014/main" val="738954415"/>
                    </a:ext>
                  </a:extLst>
                </a:gridCol>
                <a:gridCol w="2758346">
                  <a:extLst>
                    <a:ext uri="{9D8B030D-6E8A-4147-A177-3AD203B41FA5}">
                      <a16:colId xmlns:a16="http://schemas.microsoft.com/office/drawing/2014/main" val="183395601"/>
                    </a:ext>
                  </a:extLst>
                </a:gridCol>
              </a:tblGrid>
              <a:tr h="325795">
                <a:tc>
                  <a:txBody>
                    <a:bodyPr/>
                    <a:lstStyle/>
                    <a:p>
                      <a:pPr indent="-228600" algn="l">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Tesis Türü</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Tesis Sayısı</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Oda Sayısı</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Yatak Sayısı</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549652156"/>
                  </a:ext>
                </a:extLst>
              </a:tr>
              <a:tr h="325795">
                <a:tc>
                  <a:txBody>
                    <a:bodyPr/>
                    <a:lstStyle/>
                    <a:p>
                      <a:pPr indent="-228600" algn="l">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İşletme Belgeli</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32</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950</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1.867</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037623678"/>
                  </a:ext>
                </a:extLst>
              </a:tr>
              <a:tr h="325795">
                <a:tc>
                  <a:txBody>
                    <a:bodyPr/>
                    <a:lstStyle/>
                    <a:p>
                      <a:pPr indent="-228600" algn="l">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Basit Konaklama Belgeli</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33</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647</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1.298</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88978243"/>
                  </a:ext>
                </a:extLst>
              </a:tr>
              <a:tr h="325795">
                <a:tc>
                  <a:txBody>
                    <a:bodyPr/>
                    <a:lstStyle/>
                    <a:p>
                      <a:pPr indent="-228600" algn="l">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Kamu Misafirhanesi</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19</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270</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546</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13094737"/>
                  </a:ext>
                </a:extLst>
              </a:tr>
              <a:tr h="325795">
                <a:tc>
                  <a:txBody>
                    <a:bodyPr/>
                    <a:lstStyle/>
                    <a:p>
                      <a:pPr indent="-228600" algn="l">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Yatırım Belgeli</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265</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593</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9549589"/>
                  </a:ext>
                </a:extLst>
              </a:tr>
              <a:tr h="325795">
                <a:tc>
                  <a:txBody>
                    <a:bodyPr/>
                    <a:lstStyle/>
                    <a:p>
                      <a:pPr indent="-228600" algn="l">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Toplam</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88</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2.132</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4.304</a:t>
                      </a:r>
                      <a:endParaRPr lang="tr-TR"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574253450"/>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3555571677"/>
              </p:ext>
            </p:extLst>
          </p:nvPr>
        </p:nvGraphicFramePr>
        <p:xfrm>
          <a:off x="475487" y="3557810"/>
          <a:ext cx="5650994" cy="3181320"/>
        </p:xfrm>
        <a:graphic>
          <a:graphicData uri="http://schemas.openxmlformats.org/drawingml/2006/table">
            <a:tbl>
              <a:tblPr firstRow="1" firstCol="1" bandRow="1"/>
              <a:tblGrid>
                <a:gridCol w="1493291">
                  <a:extLst>
                    <a:ext uri="{9D8B030D-6E8A-4147-A177-3AD203B41FA5}">
                      <a16:colId xmlns:a16="http://schemas.microsoft.com/office/drawing/2014/main" val="3796289222"/>
                    </a:ext>
                  </a:extLst>
                </a:gridCol>
                <a:gridCol w="1385901">
                  <a:extLst>
                    <a:ext uri="{9D8B030D-6E8A-4147-A177-3AD203B41FA5}">
                      <a16:colId xmlns:a16="http://schemas.microsoft.com/office/drawing/2014/main" val="3366538227"/>
                    </a:ext>
                  </a:extLst>
                </a:gridCol>
                <a:gridCol w="1385901">
                  <a:extLst>
                    <a:ext uri="{9D8B030D-6E8A-4147-A177-3AD203B41FA5}">
                      <a16:colId xmlns:a16="http://schemas.microsoft.com/office/drawing/2014/main" val="3723126124"/>
                    </a:ext>
                  </a:extLst>
                </a:gridCol>
                <a:gridCol w="1385901">
                  <a:extLst>
                    <a:ext uri="{9D8B030D-6E8A-4147-A177-3AD203B41FA5}">
                      <a16:colId xmlns:a16="http://schemas.microsoft.com/office/drawing/2014/main" val="3745757821"/>
                    </a:ext>
                  </a:extLst>
                </a:gridCol>
              </a:tblGrid>
              <a:tr h="353480">
                <a:tc gridSpan="4">
                  <a:txBody>
                    <a:bodyPr/>
                    <a:lstStyle/>
                    <a:p>
                      <a:pPr indent="-228600" algn="ct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İşletme Belgeli Tesisler</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493259843"/>
                  </a:ext>
                </a:extLst>
              </a:tr>
              <a:tr h="353480">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Tesis Türü</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Tesis Sayısı</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Oda Sayısı</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Yatak Sayısı</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027117731"/>
                  </a:ext>
                </a:extLst>
              </a:tr>
              <a:tr h="353480">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 Yıldızlı</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86</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172</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01174080"/>
                  </a:ext>
                </a:extLst>
              </a:tr>
              <a:tr h="353480">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 Yıldızlı</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70</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150</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1355614"/>
                  </a:ext>
                </a:extLst>
              </a:tr>
              <a:tr h="353480">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 Yıldızlı</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602</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1.192</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590907727"/>
                  </a:ext>
                </a:extLst>
              </a:tr>
              <a:tr h="353480">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 Yıldızlı</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endParaRPr lang="tr-TR"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142</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263</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762094"/>
                  </a:ext>
                </a:extLst>
              </a:tr>
              <a:tr h="353480">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 Yıldızlı</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30</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48</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499107248"/>
                  </a:ext>
                </a:extLst>
              </a:tr>
              <a:tr h="353480">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Pansiyon</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42</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8200503"/>
                  </a:ext>
                </a:extLst>
              </a:tr>
              <a:tr h="353480">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Toplam</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32</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950</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1.867</a:t>
                      </a:r>
                      <a:endParaRPr lang="tr-TR"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408670302"/>
                  </a:ext>
                </a:extLst>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1517748844"/>
              </p:ext>
            </p:extLst>
          </p:nvPr>
        </p:nvGraphicFramePr>
        <p:xfrm>
          <a:off x="6309360" y="3557810"/>
          <a:ext cx="5413249" cy="3181318"/>
        </p:xfrm>
        <a:graphic>
          <a:graphicData uri="http://schemas.openxmlformats.org/drawingml/2006/table">
            <a:tbl>
              <a:tblPr firstRow="1" firstCol="1" bandRow="1"/>
              <a:tblGrid>
                <a:gridCol w="1430467">
                  <a:extLst>
                    <a:ext uri="{9D8B030D-6E8A-4147-A177-3AD203B41FA5}">
                      <a16:colId xmlns:a16="http://schemas.microsoft.com/office/drawing/2014/main" val="1701847578"/>
                    </a:ext>
                  </a:extLst>
                </a:gridCol>
                <a:gridCol w="1327594">
                  <a:extLst>
                    <a:ext uri="{9D8B030D-6E8A-4147-A177-3AD203B41FA5}">
                      <a16:colId xmlns:a16="http://schemas.microsoft.com/office/drawing/2014/main" val="1439488063"/>
                    </a:ext>
                  </a:extLst>
                </a:gridCol>
                <a:gridCol w="1327594">
                  <a:extLst>
                    <a:ext uri="{9D8B030D-6E8A-4147-A177-3AD203B41FA5}">
                      <a16:colId xmlns:a16="http://schemas.microsoft.com/office/drawing/2014/main" val="791962242"/>
                    </a:ext>
                  </a:extLst>
                </a:gridCol>
                <a:gridCol w="1327594">
                  <a:extLst>
                    <a:ext uri="{9D8B030D-6E8A-4147-A177-3AD203B41FA5}">
                      <a16:colId xmlns:a16="http://schemas.microsoft.com/office/drawing/2014/main" val="2397376211"/>
                    </a:ext>
                  </a:extLst>
                </a:gridCol>
              </a:tblGrid>
              <a:tr h="454474">
                <a:tc gridSpan="4">
                  <a:txBody>
                    <a:bodyPr/>
                    <a:lstStyle/>
                    <a:p>
                      <a:pPr indent="-228600" algn="ct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Basit Konaklama Belgeli Tesisler</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34406080"/>
                  </a:ext>
                </a:extLst>
              </a:tr>
              <a:tr h="454474">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Tesis Türü</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Tesis Sayısı</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Oda Sayısı</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Yatak Sayısı</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482596532"/>
                  </a:ext>
                </a:extLst>
              </a:tr>
              <a:tr h="454474">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Otel</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413</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826</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17060481"/>
                  </a:ext>
                </a:extLst>
              </a:tr>
              <a:tr h="454474">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Pansiyon</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10</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172</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348</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9602639"/>
                  </a:ext>
                </a:extLst>
              </a:tr>
              <a:tr h="454474">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Apart</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32</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64</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92292181"/>
                  </a:ext>
                </a:extLst>
              </a:tr>
              <a:tr h="454474">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Camping</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30</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60</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154521"/>
                  </a:ext>
                </a:extLst>
              </a:tr>
              <a:tr h="454474">
                <a:tc>
                  <a:txBody>
                    <a:bodyPr/>
                    <a:lstStyle/>
                    <a:p>
                      <a:pPr indent="-228600" algn="l">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Toplam</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33</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647</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indent="-228600" algn="r">
                        <a:spcAft>
                          <a:spcPts val="0"/>
                        </a:spcAft>
                      </a:pPr>
                      <a:r>
                        <a:rPr lang="tr-TR" sz="1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1.298</a:t>
                      </a:r>
                      <a:endParaRPr lang="tr-TR"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379169312"/>
                  </a:ext>
                </a:extLst>
              </a:tr>
            </a:tbl>
          </a:graphicData>
        </a:graphic>
      </p:graphicFrame>
    </p:spTree>
    <p:extLst>
      <p:ext uri="{BB962C8B-B14F-4D97-AF65-F5344CB8AC3E}">
        <p14:creationId xmlns:p14="http://schemas.microsoft.com/office/powerpoint/2010/main" val="25643320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Turist Sayıları</a:t>
            </a:r>
          </a:p>
        </p:txBody>
      </p:sp>
      <p:graphicFrame>
        <p:nvGraphicFramePr>
          <p:cNvPr id="6" name="Grafik 5">
            <a:extLst>
              <a:ext uri="{FF2B5EF4-FFF2-40B4-BE49-F238E27FC236}">
                <a16:creationId xmlns:a16="http://schemas.microsoft.com/office/drawing/2014/main" id="{E19FCF4C-7802-4890-B7C4-1A5046D7A254}"/>
              </a:ext>
            </a:extLst>
          </p:cNvPr>
          <p:cNvGraphicFramePr/>
          <p:nvPr>
            <p:extLst>
              <p:ext uri="{D42A27DB-BD31-4B8C-83A1-F6EECF244321}">
                <p14:modId xmlns:p14="http://schemas.microsoft.com/office/powerpoint/2010/main" val="3203016501"/>
              </p:ext>
            </p:extLst>
          </p:nvPr>
        </p:nvGraphicFramePr>
        <p:xfrm>
          <a:off x="454786" y="1474232"/>
          <a:ext cx="11267821" cy="53837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737448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5790820"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Turizm Destinasyonlarının Ziyaretçi Sayıları ve Ülkeleri</a:t>
            </a:r>
          </a:p>
        </p:txBody>
      </p:sp>
      <p:pic>
        <p:nvPicPr>
          <p:cNvPr id="7" name="Resim 6"/>
          <p:cNvPicPr/>
          <p:nvPr/>
        </p:nvPicPr>
        <p:blipFill>
          <a:blip r:embed="rId3">
            <a:extLst>
              <a:ext uri="{28A0092B-C50C-407E-A947-70E740481C1C}">
                <a14:useLocalDpi xmlns:a14="http://schemas.microsoft.com/office/drawing/2010/main" val="0"/>
              </a:ext>
            </a:extLst>
          </a:blip>
          <a:stretch>
            <a:fillRect/>
          </a:stretch>
        </p:blipFill>
        <p:spPr>
          <a:xfrm>
            <a:off x="548727" y="4620789"/>
            <a:ext cx="11094097" cy="1940526"/>
          </a:xfrm>
          <a:prstGeom prst="rect">
            <a:avLst/>
          </a:prstGeom>
        </p:spPr>
      </p:pic>
      <p:graphicFrame>
        <p:nvGraphicFramePr>
          <p:cNvPr id="3" name="Tablo 2"/>
          <p:cNvGraphicFramePr>
            <a:graphicFrameLocks noGrp="1"/>
          </p:cNvGraphicFramePr>
          <p:nvPr>
            <p:extLst>
              <p:ext uri="{D42A27DB-BD31-4B8C-83A1-F6EECF244321}">
                <p14:modId xmlns:p14="http://schemas.microsoft.com/office/powerpoint/2010/main" val="4099330639"/>
              </p:ext>
            </p:extLst>
          </p:nvPr>
        </p:nvGraphicFramePr>
        <p:xfrm>
          <a:off x="450658" y="1474232"/>
          <a:ext cx="11281093" cy="2677143"/>
        </p:xfrm>
        <a:graphic>
          <a:graphicData uri="http://schemas.openxmlformats.org/drawingml/2006/table">
            <a:tbl>
              <a:tblPr firstRow="1" firstCol="1" bandRow="1"/>
              <a:tblGrid>
                <a:gridCol w="3010831">
                  <a:extLst>
                    <a:ext uri="{9D8B030D-6E8A-4147-A177-3AD203B41FA5}">
                      <a16:colId xmlns:a16="http://schemas.microsoft.com/office/drawing/2014/main" val="918797107"/>
                    </a:ext>
                  </a:extLst>
                </a:gridCol>
                <a:gridCol w="1181466">
                  <a:extLst>
                    <a:ext uri="{9D8B030D-6E8A-4147-A177-3AD203B41FA5}">
                      <a16:colId xmlns:a16="http://schemas.microsoft.com/office/drawing/2014/main" val="1401841126"/>
                    </a:ext>
                  </a:extLst>
                </a:gridCol>
                <a:gridCol w="1181466">
                  <a:extLst>
                    <a:ext uri="{9D8B030D-6E8A-4147-A177-3AD203B41FA5}">
                      <a16:colId xmlns:a16="http://schemas.microsoft.com/office/drawing/2014/main" val="2784929570"/>
                    </a:ext>
                  </a:extLst>
                </a:gridCol>
                <a:gridCol w="1181466">
                  <a:extLst>
                    <a:ext uri="{9D8B030D-6E8A-4147-A177-3AD203B41FA5}">
                      <a16:colId xmlns:a16="http://schemas.microsoft.com/office/drawing/2014/main" val="3134566773"/>
                    </a:ext>
                  </a:extLst>
                </a:gridCol>
                <a:gridCol w="1181466">
                  <a:extLst>
                    <a:ext uri="{9D8B030D-6E8A-4147-A177-3AD203B41FA5}">
                      <a16:colId xmlns:a16="http://schemas.microsoft.com/office/drawing/2014/main" val="3972263333"/>
                    </a:ext>
                  </a:extLst>
                </a:gridCol>
                <a:gridCol w="1181466">
                  <a:extLst>
                    <a:ext uri="{9D8B030D-6E8A-4147-A177-3AD203B41FA5}">
                      <a16:colId xmlns:a16="http://schemas.microsoft.com/office/drawing/2014/main" val="2955605615"/>
                    </a:ext>
                  </a:extLst>
                </a:gridCol>
                <a:gridCol w="1181466">
                  <a:extLst>
                    <a:ext uri="{9D8B030D-6E8A-4147-A177-3AD203B41FA5}">
                      <a16:colId xmlns:a16="http://schemas.microsoft.com/office/drawing/2014/main" val="4032327275"/>
                    </a:ext>
                  </a:extLst>
                </a:gridCol>
                <a:gridCol w="1181466">
                  <a:extLst>
                    <a:ext uri="{9D8B030D-6E8A-4147-A177-3AD203B41FA5}">
                      <a16:colId xmlns:a16="http://schemas.microsoft.com/office/drawing/2014/main" val="3400101236"/>
                    </a:ext>
                  </a:extLst>
                </a:gridCol>
              </a:tblGrid>
              <a:tr h="382449">
                <a:tc>
                  <a:txBody>
                    <a:bodyPr/>
                    <a:lstStyle/>
                    <a:p>
                      <a:pPr>
                        <a:lnSpc>
                          <a:spcPct val="107000"/>
                        </a:lnSpc>
                        <a:spcAft>
                          <a:spcPts val="0"/>
                        </a:spcAft>
                      </a:pPr>
                      <a:r>
                        <a:rPr lang="tr-TR" sz="1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Destinasyonlar</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2019</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2020</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2021</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2022</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2023</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2024</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600" b="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2025</a:t>
                      </a:r>
                      <a:endParaRPr lang="tr-TR" sz="16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293030099"/>
                  </a:ext>
                </a:extLst>
              </a:tr>
              <a:tr h="382449">
                <a:tc>
                  <a:txBody>
                    <a:bodyPr/>
                    <a:lstStyle/>
                    <a:p>
                      <a:pPr>
                        <a:lnSpc>
                          <a:spcPct val="107000"/>
                        </a:lnSpc>
                        <a:spcAft>
                          <a:spcPts val="0"/>
                        </a:spcAft>
                      </a:pPr>
                      <a:r>
                        <a:rPr lang="tr-T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Göksu Travertenleri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130.000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smtClean="0">
                          <a:effectLst/>
                          <a:latin typeface="Calibri" panose="020F0502020204030204" pitchFamily="34" charset="0"/>
                          <a:ea typeface="Calibri" panose="020F0502020204030204" pitchFamily="34" charset="0"/>
                          <a:cs typeface="Times New Roman" panose="02020603050405020304" pitchFamily="18" charset="0"/>
                        </a:rPr>
                        <a:t>350.000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71261375"/>
                  </a:ext>
                </a:extLst>
              </a:tr>
              <a:tr h="382449">
                <a:tc>
                  <a:txBody>
                    <a:bodyPr/>
                    <a:lstStyle/>
                    <a:p>
                      <a:pPr>
                        <a:lnSpc>
                          <a:spcPct val="107000"/>
                        </a:lnSpc>
                        <a:spcAft>
                          <a:spcPts val="0"/>
                        </a:spcAft>
                      </a:pPr>
                      <a:r>
                        <a:rPr lang="tr-T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Mavi Göl &amp; Kuzalan Tabiat Parkı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95.000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smtClean="0">
                          <a:effectLst/>
                          <a:latin typeface="Calibri" panose="020F0502020204030204" pitchFamily="34" charset="0"/>
                          <a:ea typeface="Calibri" panose="020F0502020204030204" pitchFamily="34" charset="0"/>
                          <a:cs typeface="Times New Roman" panose="02020603050405020304" pitchFamily="18" charset="0"/>
                        </a:rPr>
                        <a:t>350.000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83323080"/>
                  </a:ext>
                </a:extLst>
              </a:tr>
              <a:tr h="382449">
                <a:tc>
                  <a:txBody>
                    <a:bodyPr/>
                    <a:lstStyle/>
                    <a:p>
                      <a:pPr>
                        <a:lnSpc>
                          <a:spcPct val="107000"/>
                        </a:lnSpc>
                        <a:spcAft>
                          <a:spcPts val="0"/>
                        </a:spcAft>
                      </a:pPr>
                      <a:r>
                        <a:rPr lang="tr-T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Giresun Kalesi</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42.000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a:lnSpc>
                          <a:spcPct val="107000"/>
                        </a:lnSpc>
                        <a:spcAft>
                          <a:spcPts val="0"/>
                        </a:spcAft>
                      </a:pPr>
                      <a:r>
                        <a:rPr lang="tr-TR" sz="1600" smtClean="0">
                          <a:effectLst/>
                          <a:latin typeface="Calibri" panose="020F0502020204030204" pitchFamily="34" charset="0"/>
                          <a:ea typeface="Calibri" panose="020F0502020204030204" pitchFamily="34" charset="0"/>
                          <a:cs typeface="Times New Roman" panose="02020603050405020304" pitchFamily="18" charset="0"/>
                        </a:rPr>
                        <a:t>-</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301899384"/>
                  </a:ext>
                </a:extLst>
              </a:tr>
              <a:tr h="382449">
                <a:tc>
                  <a:txBody>
                    <a:bodyPr/>
                    <a:lstStyle/>
                    <a:p>
                      <a:pPr>
                        <a:lnSpc>
                          <a:spcPct val="107000"/>
                        </a:lnSpc>
                        <a:spcAft>
                          <a:spcPts val="0"/>
                        </a:spcAft>
                      </a:pPr>
                      <a:r>
                        <a:rPr lang="tr-TR" sz="1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Giresun Adası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11.000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07000"/>
                        </a:lnSpc>
                        <a:spcAft>
                          <a:spcPts val="0"/>
                        </a:spcAft>
                      </a:pPr>
                      <a:r>
                        <a:rPr lang="tr-TR" sz="1600" smtClean="0">
                          <a:effectLst/>
                          <a:latin typeface="Calibri" panose="020F0502020204030204" pitchFamily="34" charset="0"/>
                          <a:ea typeface="Calibri" panose="020F0502020204030204" pitchFamily="34" charset="0"/>
                          <a:cs typeface="Times New Roman" panose="02020603050405020304" pitchFamily="18" charset="0"/>
                        </a:rPr>
                        <a:t>-</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25454612"/>
                  </a:ext>
                </a:extLst>
              </a:tr>
              <a:tr h="382449">
                <a:tc>
                  <a:txBody>
                    <a:bodyPr/>
                    <a:lstStyle/>
                    <a:p>
                      <a:pPr>
                        <a:lnSpc>
                          <a:spcPct val="107000"/>
                        </a:lnSpc>
                        <a:spcAft>
                          <a:spcPts val="0"/>
                        </a:spcAft>
                      </a:pPr>
                      <a:r>
                        <a:rPr lang="tr-TR" sz="1600" b="1" smtClean="0">
                          <a:effectLst/>
                          <a:latin typeface="Calibri" panose="020F0502020204030204" pitchFamily="34" charset="0"/>
                          <a:ea typeface="Calibri" panose="020F0502020204030204" pitchFamily="34" charset="0"/>
                          <a:cs typeface="Times New Roman" panose="02020603050405020304" pitchFamily="18" charset="0"/>
                        </a:rPr>
                        <a:t>Giresun</a:t>
                      </a:r>
                      <a:r>
                        <a:rPr lang="tr-TR" sz="1600" b="1" baseline="0" smtClean="0">
                          <a:effectLst/>
                          <a:latin typeface="Calibri" panose="020F0502020204030204" pitchFamily="34" charset="0"/>
                          <a:ea typeface="Calibri" panose="020F0502020204030204" pitchFamily="34" charset="0"/>
                          <a:cs typeface="Times New Roman" panose="02020603050405020304" pitchFamily="18" charset="0"/>
                        </a:rPr>
                        <a:t> Müzesi</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0"/>
                        </a:spcAft>
                      </a:pPr>
                      <a:r>
                        <a:rPr lang="tr-TR" sz="1600" smtClean="0">
                          <a:effectLst/>
                          <a:latin typeface="Calibri" panose="020F0502020204030204" pitchFamily="34" charset="0"/>
                          <a:ea typeface="Calibri" panose="020F0502020204030204" pitchFamily="34" charset="0"/>
                          <a:cs typeface="Times New Roman" panose="02020603050405020304" pitchFamily="18" charset="0"/>
                        </a:rPr>
                        <a:t>20.848</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0"/>
                        </a:spcAft>
                      </a:pPr>
                      <a:r>
                        <a:rPr lang="tr-TR" sz="1600" smtClean="0">
                          <a:effectLst/>
                          <a:latin typeface="Calibri" panose="020F0502020204030204" pitchFamily="34" charset="0"/>
                          <a:ea typeface="Calibri" panose="020F0502020204030204" pitchFamily="34" charset="0"/>
                          <a:cs typeface="Times New Roman" panose="02020603050405020304" pitchFamily="18" charset="0"/>
                        </a:rPr>
                        <a:t>7.363</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0"/>
                        </a:spcAft>
                      </a:pPr>
                      <a:r>
                        <a:rPr lang="tr-TR" sz="1600" smtClean="0">
                          <a:effectLst/>
                          <a:latin typeface="Calibri" panose="020F0502020204030204" pitchFamily="34" charset="0"/>
                          <a:ea typeface="Calibri" panose="020F0502020204030204" pitchFamily="34" charset="0"/>
                          <a:cs typeface="Times New Roman" panose="02020603050405020304" pitchFamily="18" charset="0"/>
                        </a:rPr>
                        <a:t>10.094</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0"/>
                        </a:spcAft>
                      </a:pPr>
                      <a:r>
                        <a:rPr lang="tr-TR" sz="1600" smtClean="0">
                          <a:effectLst/>
                          <a:latin typeface="Calibri" panose="020F0502020204030204" pitchFamily="34" charset="0"/>
                          <a:ea typeface="Calibri" panose="020F0502020204030204" pitchFamily="34" charset="0"/>
                          <a:cs typeface="Times New Roman" panose="02020603050405020304" pitchFamily="18" charset="0"/>
                        </a:rPr>
                        <a:t>24.082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0"/>
                        </a:spcAft>
                      </a:pPr>
                      <a:r>
                        <a:rPr lang="tr-TR" sz="1600" smtClean="0">
                          <a:effectLst/>
                          <a:latin typeface="Calibri" panose="020F0502020204030204" pitchFamily="34" charset="0"/>
                          <a:ea typeface="Calibri" panose="020F0502020204030204" pitchFamily="34" charset="0"/>
                          <a:cs typeface="Times New Roman" panose="02020603050405020304" pitchFamily="18" charset="0"/>
                        </a:rPr>
                        <a:t>25.442</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0"/>
                        </a:spcAft>
                      </a:pPr>
                      <a:r>
                        <a:rPr lang="tr-TR" sz="1600" smtClean="0">
                          <a:effectLst/>
                          <a:latin typeface="Calibri" panose="020F0502020204030204" pitchFamily="34" charset="0"/>
                          <a:ea typeface="Calibri" panose="020F0502020204030204" pitchFamily="34" charset="0"/>
                          <a:cs typeface="Times New Roman" panose="02020603050405020304" pitchFamily="18" charset="0"/>
                        </a:rPr>
                        <a:t>23.740</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a:lnSpc>
                          <a:spcPct val="107000"/>
                        </a:lnSpc>
                        <a:spcAft>
                          <a:spcPts val="0"/>
                        </a:spcAft>
                      </a:pPr>
                      <a:r>
                        <a:rPr lang="tr-TR" sz="1600" smtClean="0">
                          <a:effectLst/>
                          <a:latin typeface="Calibri" panose="020F0502020204030204" pitchFamily="34" charset="0"/>
                          <a:ea typeface="Calibri" panose="020F0502020204030204" pitchFamily="34" charset="0"/>
                          <a:cs typeface="Times New Roman" panose="02020603050405020304" pitchFamily="18" charset="0"/>
                        </a:rPr>
                        <a:t>-</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986918459"/>
                  </a:ext>
                </a:extLst>
              </a:tr>
              <a:tr h="382449">
                <a:tc gridSpan="8">
                  <a:txBody>
                    <a:bodyPr/>
                    <a:lstStyle/>
                    <a:p>
                      <a:pPr algn="l">
                        <a:lnSpc>
                          <a:spcPct val="107000"/>
                        </a:lnSpc>
                        <a:spcAft>
                          <a:spcPts val="0"/>
                        </a:spcAft>
                      </a:pPr>
                      <a:r>
                        <a:rPr lang="tr-TR" sz="1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İşletmeci beyanlarına göredir. Bireysel ziyaretçiler hariçtir.</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pPr>
                        <a:lnSpc>
                          <a:spcPct val="107000"/>
                        </a:lnSpc>
                        <a:spcAft>
                          <a:spcPts val="0"/>
                        </a:spcAft>
                      </a:pP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67166194"/>
                  </a:ext>
                </a:extLst>
              </a:tr>
            </a:tbl>
          </a:graphicData>
        </a:graphic>
      </p:graphicFrame>
      <p:sp>
        <p:nvSpPr>
          <p:cNvPr id="4" name="Metin kutusu 3"/>
          <p:cNvSpPr txBox="1"/>
          <p:nvPr/>
        </p:nvSpPr>
        <p:spPr>
          <a:xfrm>
            <a:off x="548727" y="4251457"/>
            <a:ext cx="6036906" cy="369332"/>
          </a:xfrm>
          <a:prstGeom prst="rect">
            <a:avLst/>
          </a:prstGeom>
          <a:noFill/>
        </p:spPr>
        <p:txBody>
          <a:bodyPr wrap="square" rtlCol="0">
            <a:spAutoFit/>
          </a:bodyPr>
          <a:lstStyle/>
          <a:p>
            <a:r>
              <a:rPr lang="tr-TR" b="1" dirty="0" smtClean="0"/>
              <a:t>Giresun İline Gelen Yabancı Turistlerin Ülkeleri</a:t>
            </a:r>
            <a:endParaRPr lang="tr-TR" b="1" dirty="0"/>
          </a:p>
        </p:txBody>
      </p:sp>
    </p:spTree>
    <p:extLst>
      <p:ext uri="{BB962C8B-B14F-4D97-AF65-F5344CB8AC3E}">
        <p14:creationId xmlns:p14="http://schemas.microsoft.com/office/powerpoint/2010/main" val="38441864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Dış Ticaret</a:t>
            </a:r>
          </a:p>
        </p:txBody>
      </p:sp>
      <p:sp>
        <p:nvSpPr>
          <p:cNvPr id="8" name="Dikdörtgen 7"/>
          <p:cNvSpPr/>
          <p:nvPr/>
        </p:nvSpPr>
        <p:spPr>
          <a:xfrm>
            <a:off x="524256" y="1540630"/>
            <a:ext cx="7732776" cy="307777"/>
          </a:xfrm>
          <a:prstGeom prst="rect">
            <a:avLst/>
          </a:prstGeom>
        </p:spPr>
        <p:txBody>
          <a:bodyPr wrap="square">
            <a:spAutoFit/>
          </a:bodyPr>
          <a:lstStyle/>
          <a:p>
            <a:r>
              <a:rPr lang="tr-TR" sz="1400" b="1" dirty="0">
                <a:latin typeface="Times New Roman" panose="02020603050405020304" pitchFamily="18" charset="0"/>
                <a:ea typeface="Calibri" panose="020F0502020204030204" pitchFamily="34" charset="0"/>
              </a:rPr>
              <a:t>Firmaların Kanuni Merkezlerine Göre Giresun </a:t>
            </a:r>
            <a:r>
              <a:rPr lang="tr-TR" sz="1400" b="1">
                <a:latin typeface="Times New Roman" panose="02020603050405020304" pitchFamily="18" charset="0"/>
                <a:ea typeface="Calibri" panose="020F0502020204030204" pitchFamily="34" charset="0"/>
              </a:rPr>
              <a:t>İhracat </a:t>
            </a:r>
            <a:r>
              <a:rPr lang="tr-TR" sz="1400" b="1" smtClean="0">
                <a:latin typeface="Times New Roman" panose="02020603050405020304" pitchFamily="18" charset="0"/>
                <a:ea typeface="Calibri" panose="020F0502020204030204" pitchFamily="34" charset="0"/>
              </a:rPr>
              <a:t>Tutarları ( TİM )</a:t>
            </a:r>
            <a:endParaRPr lang="tr-TR" sz="1400" dirty="0"/>
          </a:p>
        </p:txBody>
      </p:sp>
      <p:sp>
        <p:nvSpPr>
          <p:cNvPr id="9" name="Dikdörtgen 8"/>
          <p:cNvSpPr/>
          <p:nvPr/>
        </p:nvSpPr>
        <p:spPr>
          <a:xfrm>
            <a:off x="542544" y="4620836"/>
            <a:ext cx="7732776" cy="307777"/>
          </a:xfrm>
          <a:prstGeom prst="rect">
            <a:avLst/>
          </a:prstGeom>
        </p:spPr>
        <p:txBody>
          <a:bodyPr wrap="square">
            <a:spAutoFit/>
          </a:bodyPr>
          <a:lstStyle/>
          <a:p>
            <a:r>
              <a:rPr lang="tr-TR" sz="1400" b="1" dirty="0">
                <a:latin typeface="Times New Roman" panose="02020603050405020304" pitchFamily="18" charset="0"/>
                <a:ea typeface="Calibri" panose="020F0502020204030204" pitchFamily="34" charset="0"/>
              </a:rPr>
              <a:t>Firmaların </a:t>
            </a:r>
            <a:r>
              <a:rPr lang="tr-TR" sz="1400" b="1" dirty="0" smtClean="0">
                <a:latin typeface="Times New Roman" panose="02020603050405020304" pitchFamily="18" charset="0"/>
                <a:ea typeface="Calibri" panose="020F0502020204030204" pitchFamily="34" charset="0"/>
              </a:rPr>
              <a:t>Faaliyet İllerine Göre </a:t>
            </a:r>
            <a:r>
              <a:rPr lang="tr-TR" sz="1400" b="1" dirty="0">
                <a:latin typeface="Times New Roman" panose="02020603050405020304" pitchFamily="18" charset="0"/>
                <a:ea typeface="Calibri" panose="020F0502020204030204" pitchFamily="34" charset="0"/>
              </a:rPr>
              <a:t>Giresun </a:t>
            </a:r>
            <a:r>
              <a:rPr lang="tr-TR" sz="1400" b="1">
                <a:latin typeface="Times New Roman" panose="02020603050405020304" pitchFamily="18" charset="0"/>
                <a:ea typeface="Calibri" panose="020F0502020204030204" pitchFamily="34" charset="0"/>
              </a:rPr>
              <a:t>İhracat </a:t>
            </a:r>
            <a:r>
              <a:rPr lang="tr-TR" sz="1400" b="1" smtClean="0">
                <a:latin typeface="Times New Roman" panose="02020603050405020304" pitchFamily="18" charset="0"/>
                <a:ea typeface="Calibri" panose="020F0502020204030204" pitchFamily="34" charset="0"/>
              </a:rPr>
              <a:t>Tutarları ( Ticaret Bakanlığı &amp; TÜİK )</a:t>
            </a:r>
            <a:endParaRPr lang="tr-TR" sz="1400" dirty="0"/>
          </a:p>
        </p:txBody>
      </p:sp>
      <p:sp>
        <p:nvSpPr>
          <p:cNvPr id="11" name="Dikdörtgen 10"/>
          <p:cNvSpPr/>
          <p:nvPr/>
        </p:nvSpPr>
        <p:spPr>
          <a:xfrm>
            <a:off x="524256" y="4276831"/>
            <a:ext cx="10993070" cy="307777"/>
          </a:xfrm>
          <a:prstGeom prst="rect">
            <a:avLst/>
          </a:prstGeom>
        </p:spPr>
        <p:txBody>
          <a:bodyPr wrap="square">
            <a:spAutoFit/>
          </a:bodyPr>
          <a:lstStyle/>
          <a:p>
            <a:r>
              <a:rPr lang="tr-TR" sz="1400" smtClean="0">
                <a:latin typeface="Times New Roman" panose="02020603050405020304" pitchFamily="18" charset="0"/>
                <a:ea typeface="Calibri" panose="020F0502020204030204" pitchFamily="34" charset="0"/>
              </a:rPr>
              <a:t>*İlk 11 Ay Verileridir. Değişimler 2024 yılının ilk 11 ayına göredir.</a:t>
            </a:r>
            <a:endParaRPr lang="tr-TR" sz="1400" dirty="0"/>
          </a:p>
        </p:txBody>
      </p:sp>
      <p:sp>
        <p:nvSpPr>
          <p:cNvPr id="14" name="Dikdörtgen 13"/>
          <p:cNvSpPr/>
          <p:nvPr/>
        </p:nvSpPr>
        <p:spPr>
          <a:xfrm>
            <a:off x="505967" y="6471281"/>
            <a:ext cx="10993070" cy="307777"/>
          </a:xfrm>
          <a:prstGeom prst="rect">
            <a:avLst/>
          </a:prstGeom>
        </p:spPr>
        <p:txBody>
          <a:bodyPr wrap="square">
            <a:spAutoFit/>
          </a:bodyPr>
          <a:lstStyle/>
          <a:p>
            <a:r>
              <a:rPr lang="tr-TR" sz="1400" smtClean="0">
                <a:latin typeface="Times New Roman" panose="02020603050405020304" pitchFamily="18" charset="0"/>
                <a:ea typeface="Calibri" panose="020F0502020204030204" pitchFamily="34" charset="0"/>
              </a:rPr>
              <a:t>*İlk 10 Ay Verileridir. Değişimler 2024 yılının ilk 10 ayına göredir.</a:t>
            </a:r>
            <a:endParaRPr lang="tr-TR" sz="1400" dirty="0"/>
          </a:p>
        </p:txBody>
      </p:sp>
      <p:graphicFrame>
        <p:nvGraphicFramePr>
          <p:cNvPr id="3" name="Tablo 2"/>
          <p:cNvGraphicFramePr>
            <a:graphicFrameLocks noGrp="1"/>
          </p:cNvGraphicFramePr>
          <p:nvPr>
            <p:extLst>
              <p:ext uri="{D42A27DB-BD31-4B8C-83A1-F6EECF244321}">
                <p14:modId xmlns:p14="http://schemas.microsoft.com/office/powerpoint/2010/main" val="3434308537"/>
              </p:ext>
            </p:extLst>
          </p:nvPr>
        </p:nvGraphicFramePr>
        <p:xfrm>
          <a:off x="611125" y="4928613"/>
          <a:ext cx="10924486" cy="1542666"/>
        </p:xfrm>
        <a:graphic>
          <a:graphicData uri="http://schemas.openxmlformats.org/drawingml/2006/table">
            <a:tbl>
              <a:tblPr firstRow="1" firstCol="1" bandRow="1"/>
              <a:tblGrid>
                <a:gridCol w="1093088">
                  <a:extLst>
                    <a:ext uri="{9D8B030D-6E8A-4147-A177-3AD203B41FA5}">
                      <a16:colId xmlns:a16="http://schemas.microsoft.com/office/drawing/2014/main" val="3592543593"/>
                    </a:ext>
                  </a:extLst>
                </a:gridCol>
                <a:gridCol w="1445512">
                  <a:extLst>
                    <a:ext uri="{9D8B030D-6E8A-4147-A177-3AD203B41FA5}">
                      <a16:colId xmlns:a16="http://schemas.microsoft.com/office/drawing/2014/main" val="3719451094"/>
                    </a:ext>
                  </a:extLst>
                </a:gridCol>
                <a:gridCol w="1093088">
                  <a:extLst>
                    <a:ext uri="{9D8B030D-6E8A-4147-A177-3AD203B41FA5}">
                      <a16:colId xmlns:a16="http://schemas.microsoft.com/office/drawing/2014/main" val="3385976805"/>
                    </a:ext>
                  </a:extLst>
                </a:gridCol>
                <a:gridCol w="1093088">
                  <a:extLst>
                    <a:ext uri="{9D8B030D-6E8A-4147-A177-3AD203B41FA5}">
                      <a16:colId xmlns:a16="http://schemas.microsoft.com/office/drawing/2014/main" val="701887405"/>
                    </a:ext>
                  </a:extLst>
                </a:gridCol>
                <a:gridCol w="934892">
                  <a:extLst>
                    <a:ext uri="{9D8B030D-6E8A-4147-A177-3AD203B41FA5}">
                      <a16:colId xmlns:a16="http://schemas.microsoft.com/office/drawing/2014/main" val="3455892180"/>
                    </a:ext>
                  </a:extLst>
                </a:gridCol>
                <a:gridCol w="1084134">
                  <a:extLst>
                    <a:ext uri="{9D8B030D-6E8A-4147-A177-3AD203B41FA5}">
                      <a16:colId xmlns:a16="http://schemas.microsoft.com/office/drawing/2014/main" val="3409182949"/>
                    </a:ext>
                  </a:extLst>
                </a:gridCol>
                <a:gridCol w="1994508">
                  <a:extLst>
                    <a:ext uri="{9D8B030D-6E8A-4147-A177-3AD203B41FA5}">
                      <a16:colId xmlns:a16="http://schemas.microsoft.com/office/drawing/2014/main" val="912215801"/>
                    </a:ext>
                  </a:extLst>
                </a:gridCol>
                <a:gridCol w="1093088">
                  <a:extLst>
                    <a:ext uri="{9D8B030D-6E8A-4147-A177-3AD203B41FA5}">
                      <a16:colId xmlns:a16="http://schemas.microsoft.com/office/drawing/2014/main" val="704096177"/>
                    </a:ext>
                  </a:extLst>
                </a:gridCol>
                <a:gridCol w="1093088">
                  <a:extLst>
                    <a:ext uri="{9D8B030D-6E8A-4147-A177-3AD203B41FA5}">
                      <a16:colId xmlns:a16="http://schemas.microsoft.com/office/drawing/2014/main" val="765941328"/>
                    </a:ext>
                  </a:extLst>
                </a:gridCol>
              </a:tblGrid>
              <a:tr h="624722">
                <a:tc>
                  <a:txBody>
                    <a:bodyPr/>
                    <a:lstStyle/>
                    <a:p>
                      <a:pP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Yıllar</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İhracat Tutarı ve Aylık Ortalama</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(Milyon $)</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Türkiye</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Sırası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Türkiye</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Payı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TR 90</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Sırası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TR 90</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Payı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Değişim Miktarı</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(Milyon $)</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Ülke Değ.</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Sıralaması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Bölge Değ.</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Sıralaması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702787782"/>
                  </a:ext>
                </a:extLst>
              </a:tr>
              <a:tr h="229486">
                <a:tc>
                  <a:txBody>
                    <a:bodyPr/>
                    <a:lstStyle/>
                    <a:p>
                      <a:pP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2022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569,665 (47,472)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42.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 0,224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 25,914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2021 Verisi Yok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3882927149"/>
                  </a:ext>
                </a:extLst>
              </a:tr>
              <a:tr h="229486">
                <a:tc>
                  <a:txBody>
                    <a:bodyPr/>
                    <a:lstStyle/>
                    <a:p>
                      <a:pP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2023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705,639 (58,803)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37.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 0,276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 31,341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135,974 ( % 23,87 )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12. ( 10.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1. ( 1.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65251863"/>
                  </a:ext>
                </a:extLst>
              </a:tr>
              <a:tr h="229486">
                <a:tc>
                  <a:txBody>
                    <a:bodyPr/>
                    <a:lstStyle/>
                    <a:p>
                      <a:pP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2024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942,797 (78,566)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33.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 0,360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 32,447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237,158 ( % 33,61 )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11. ( 12.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1. ( 2.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45690891"/>
                  </a:ext>
                </a:extLst>
              </a:tr>
              <a:tr h="229486">
                <a:tc>
                  <a:txBody>
                    <a:bodyPr/>
                    <a:lstStyle/>
                    <a:p>
                      <a:pP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800,114 (80,011)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34.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 0,357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 35,010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39,635 ( %   5,21 )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25. ( 28.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b="0">
                          <a:solidFill>
                            <a:schemeClr val="tx1"/>
                          </a:solidFill>
                          <a:effectLst/>
                          <a:latin typeface="+mn-lt"/>
                          <a:ea typeface="Calibri" panose="020F0502020204030204" pitchFamily="34" charset="0"/>
                          <a:cs typeface="Times New Roman" panose="02020603050405020304" pitchFamily="18" charset="0"/>
                        </a:rPr>
                        <a:t>1. ( 2.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49313137"/>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1174177197"/>
              </p:ext>
            </p:extLst>
          </p:nvPr>
        </p:nvGraphicFramePr>
        <p:xfrm>
          <a:off x="611125" y="1884635"/>
          <a:ext cx="10924487" cy="2392196"/>
        </p:xfrm>
        <a:graphic>
          <a:graphicData uri="http://schemas.openxmlformats.org/drawingml/2006/table">
            <a:tbl>
              <a:tblPr firstRow="1" firstCol="1" bandRow="1"/>
              <a:tblGrid>
                <a:gridCol w="769270">
                  <a:extLst>
                    <a:ext uri="{9D8B030D-6E8A-4147-A177-3AD203B41FA5}">
                      <a16:colId xmlns:a16="http://schemas.microsoft.com/office/drawing/2014/main" val="2539138566"/>
                    </a:ext>
                  </a:extLst>
                </a:gridCol>
                <a:gridCol w="1456885">
                  <a:extLst>
                    <a:ext uri="{9D8B030D-6E8A-4147-A177-3AD203B41FA5}">
                      <a16:colId xmlns:a16="http://schemas.microsoft.com/office/drawing/2014/main" val="1450083030"/>
                    </a:ext>
                  </a:extLst>
                </a:gridCol>
                <a:gridCol w="1184793">
                  <a:extLst>
                    <a:ext uri="{9D8B030D-6E8A-4147-A177-3AD203B41FA5}">
                      <a16:colId xmlns:a16="http://schemas.microsoft.com/office/drawing/2014/main" val="674537458"/>
                    </a:ext>
                  </a:extLst>
                </a:gridCol>
                <a:gridCol w="1184793">
                  <a:extLst>
                    <a:ext uri="{9D8B030D-6E8A-4147-A177-3AD203B41FA5}">
                      <a16:colId xmlns:a16="http://schemas.microsoft.com/office/drawing/2014/main" val="1361254403"/>
                    </a:ext>
                  </a:extLst>
                </a:gridCol>
                <a:gridCol w="853073">
                  <a:extLst>
                    <a:ext uri="{9D8B030D-6E8A-4147-A177-3AD203B41FA5}">
                      <a16:colId xmlns:a16="http://schemas.microsoft.com/office/drawing/2014/main" val="806534443"/>
                    </a:ext>
                  </a:extLst>
                </a:gridCol>
                <a:gridCol w="1095887">
                  <a:extLst>
                    <a:ext uri="{9D8B030D-6E8A-4147-A177-3AD203B41FA5}">
                      <a16:colId xmlns:a16="http://schemas.microsoft.com/office/drawing/2014/main" val="3658822028"/>
                    </a:ext>
                  </a:extLst>
                </a:gridCol>
                <a:gridCol w="2010200">
                  <a:extLst>
                    <a:ext uri="{9D8B030D-6E8A-4147-A177-3AD203B41FA5}">
                      <a16:colId xmlns:a16="http://schemas.microsoft.com/office/drawing/2014/main" val="3537081481"/>
                    </a:ext>
                  </a:extLst>
                </a:gridCol>
                <a:gridCol w="1184793">
                  <a:extLst>
                    <a:ext uri="{9D8B030D-6E8A-4147-A177-3AD203B41FA5}">
                      <a16:colId xmlns:a16="http://schemas.microsoft.com/office/drawing/2014/main" val="2881910698"/>
                    </a:ext>
                  </a:extLst>
                </a:gridCol>
                <a:gridCol w="1184793">
                  <a:extLst>
                    <a:ext uri="{9D8B030D-6E8A-4147-A177-3AD203B41FA5}">
                      <a16:colId xmlns:a16="http://schemas.microsoft.com/office/drawing/2014/main" val="3530291316"/>
                    </a:ext>
                  </a:extLst>
                </a:gridCol>
              </a:tblGrid>
              <a:tr h="703586">
                <a:tc>
                  <a:txBody>
                    <a:bodyPr/>
                    <a:lstStyle/>
                    <a:p>
                      <a:pP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Yıllar</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İhracat Tutarı ve Aylık Ortalama</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(Milyon $)</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Türkiye</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Sırası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Türkiye</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Payı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TR 90</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Sırası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TR 90</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Payı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Değişim Miktarı</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 Milyon $ )</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Ülke Değ.</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Sıralaması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Bölge Değ.</a:t>
                      </a:r>
                      <a:endParaRPr lang="tr-TR" sz="1200">
                        <a:effectLst/>
                        <a:latin typeface="+mn-lt"/>
                        <a:ea typeface="Calibri" panose="020F0502020204030204" pitchFamily="34" charset="0"/>
                        <a:cs typeface="Times New Roman" panose="02020603050405020304" pitchFamily="18" charset="0"/>
                      </a:endParaRPr>
                    </a:p>
                    <a:p>
                      <a:pPr algn="r">
                        <a:lnSpc>
                          <a:spcPct val="107000"/>
                        </a:lnSpc>
                        <a:spcAft>
                          <a:spcPts val="0"/>
                        </a:spcAft>
                      </a:pPr>
                      <a:r>
                        <a:rPr lang="tr-TR" sz="1200" b="1">
                          <a:solidFill>
                            <a:srgbClr val="C00000"/>
                          </a:solidFill>
                          <a:effectLst/>
                          <a:latin typeface="+mn-lt"/>
                          <a:ea typeface="Calibri" panose="020F0502020204030204" pitchFamily="34" charset="0"/>
                          <a:cs typeface="Times New Roman" panose="02020603050405020304" pitchFamily="18" charset="0"/>
                        </a:rPr>
                        <a:t>Sıralaması</a:t>
                      </a:r>
                      <a:endParaRPr lang="tr-TR" sz="120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extLst>
                  <a:ext uri="{0D108BD9-81ED-4DB2-BD59-A6C34878D82A}">
                    <a16:rowId xmlns:a16="http://schemas.microsoft.com/office/drawing/2014/main" val="1725366487"/>
                  </a:ext>
                </a:extLst>
              </a:tr>
              <a:tr h="281435">
                <a:tc>
                  <a:txBody>
                    <a:bodyPr/>
                    <a:lstStyle/>
                    <a:p>
                      <a:pPr>
                        <a:lnSpc>
                          <a:spcPct val="107000"/>
                        </a:lnSpc>
                        <a:spcAft>
                          <a:spcPts val="0"/>
                        </a:spcAft>
                      </a:pPr>
                      <a:r>
                        <a:rPr lang="tr-TR" sz="1200">
                          <a:effectLst/>
                          <a:latin typeface="+mn-lt"/>
                          <a:ea typeface="Calibri" panose="020F0502020204030204" pitchFamily="34" charset="0"/>
                          <a:cs typeface="Times New Roman" panose="02020603050405020304" pitchFamily="18" charset="0"/>
                        </a:rPr>
                        <a:t>2020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265,958 (22,163)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0,170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14,269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32,464 ( % 13,90 )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15. ( 18.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1. ( 1. )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1557242079"/>
                  </a:ext>
                </a:extLst>
              </a:tr>
              <a:tr h="281435">
                <a:tc>
                  <a:txBody>
                    <a:bodyPr/>
                    <a:lstStyle/>
                    <a:p>
                      <a:pPr>
                        <a:lnSpc>
                          <a:spcPct val="107000"/>
                        </a:lnSpc>
                        <a:spcAft>
                          <a:spcPts val="0"/>
                        </a:spcAft>
                      </a:pPr>
                      <a:r>
                        <a:rPr lang="tr-TR" sz="1200">
                          <a:effectLst/>
                          <a:latin typeface="+mn-lt"/>
                          <a:ea typeface="Calibri" panose="020F0502020204030204" pitchFamily="34" charset="0"/>
                          <a:cs typeface="Times New Roman" panose="02020603050405020304" pitchFamily="18" charset="0"/>
                        </a:rPr>
                        <a:t>2021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356,089 (29,674)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0,172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15,928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90,131 ( % 33,89 )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37. ( 36.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2. ( 2.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318033837"/>
                  </a:ext>
                </a:extLst>
              </a:tr>
              <a:tr h="281435">
                <a:tc>
                  <a:txBody>
                    <a:bodyPr/>
                    <a:lstStyle/>
                    <a:p>
                      <a:pPr>
                        <a:lnSpc>
                          <a:spcPct val="107000"/>
                        </a:lnSpc>
                        <a:spcAft>
                          <a:spcPts val="0"/>
                        </a:spcAft>
                      </a:pPr>
                      <a:r>
                        <a:rPr lang="tr-TR" sz="1200">
                          <a:effectLst/>
                          <a:latin typeface="+mn-lt"/>
                          <a:ea typeface="Calibri" panose="020F0502020204030204" pitchFamily="34" charset="0"/>
                          <a:cs typeface="Times New Roman" panose="02020603050405020304" pitchFamily="18" charset="0"/>
                        </a:rPr>
                        <a:t>2022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346,374 (28,865)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41.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0,153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15,892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- 9,715 ( % - 2,73 )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66. ( 64.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5. ( 4.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1710178244"/>
                  </a:ext>
                </a:extLst>
              </a:tr>
              <a:tr h="281435">
                <a:tc>
                  <a:txBody>
                    <a:bodyPr/>
                    <a:lstStyle/>
                    <a:p>
                      <a:pPr>
                        <a:lnSpc>
                          <a:spcPct val="107000"/>
                        </a:lnSpc>
                        <a:spcAft>
                          <a:spcPts val="0"/>
                        </a:spcAft>
                      </a:pPr>
                      <a:r>
                        <a:rPr lang="tr-TR" sz="1200">
                          <a:effectLst/>
                          <a:latin typeface="+mn-lt"/>
                          <a:ea typeface="Calibri" panose="020F0502020204030204" pitchFamily="34" charset="0"/>
                          <a:cs typeface="Times New Roman" panose="02020603050405020304" pitchFamily="18" charset="0"/>
                        </a:rPr>
                        <a:t>2023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380,489 (31,707)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0,172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17,779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34,115 ( %   9,85 )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15. ( 16.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1. ( 2.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897972874"/>
                  </a:ext>
                </a:extLst>
              </a:tr>
              <a:tr h="281435">
                <a:tc>
                  <a:txBody>
                    <a:bodyPr/>
                    <a:lstStyle/>
                    <a:p>
                      <a:pPr>
                        <a:lnSpc>
                          <a:spcPct val="107000"/>
                        </a:lnSpc>
                        <a:spcAft>
                          <a:spcPts val="0"/>
                        </a:spcAft>
                      </a:pPr>
                      <a:r>
                        <a:rPr lang="tr-TR" sz="1200">
                          <a:effectLst/>
                          <a:latin typeface="+mn-lt"/>
                          <a:ea typeface="Calibri" panose="020F0502020204030204" pitchFamily="34" charset="0"/>
                          <a:cs typeface="Times New Roman" panose="02020603050405020304" pitchFamily="18" charset="0"/>
                        </a:rPr>
                        <a:t>2024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587,186 (48,932)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27.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0,260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20,630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206,697 ( % 54,32 )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9. ( 11.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2. ( 2.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3012881199"/>
                  </a:ext>
                </a:extLst>
              </a:tr>
              <a:tr h="281435">
                <a:tc>
                  <a:txBody>
                    <a:bodyPr/>
                    <a:lstStyle/>
                    <a:p>
                      <a:pPr>
                        <a:lnSpc>
                          <a:spcPct val="107000"/>
                        </a:lnSpc>
                        <a:spcAft>
                          <a:spcPts val="0"/>
                        </a:spcAft>
                      </a:pPr>
                      <a:r>
                        <a:rPr lang="tr-TR" sz="1200">
                          <a:effectLst/>
                          <a:latin typeface="+mn-lt"/>
                          <a:ea typeface="Calibri" panose="020F0502020204030204" pitchFamily="34" charset="0"/>
                          <a:cs typeface="Times New Roman" panose="02020603050405020304" pitchFamily="18" charset="0"/>
                        </a:rPr>
                        <a:t>2025*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508,200 (46,200)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28.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0,237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22,061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- 30,924 ( % - 5,74 )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69. ( 58.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200">
                          <a:effectLst/>
                          <a:latin typeface="+mn-lt"/>
                          <a:ea typeface="Calibri" panose="020F0502020204030204" pitchFamily="34" charset="0"/>
                          <a:cs typeface="Times New Roman" panose="02020603050405020304" pitchFamily="18" charset="0"/>
                        </a:rPr>
                        <a:t>4. ( 3.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4395624"/>
                  </a:ext>
                </a:extLst>
              </a:tr>
            </a:tbl>
          </a:graphicData>
        </a:graphic>
      </p:graphicFrame>
    </p:spTree>
    <p:extLst>
      <p:ext uri="{BB962C8B-B14F-4D97-AF65-F5344CB8AC3E}">
        <p14:creationId xmlns:p14="http://schemas.microsoft.com/office/powerpoint/2010/main" val="17789732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Dış Ticaret</a:t>
            </a:r>
          </a:p>
        </p:txBody>
      </p:sp>
      <p:sp>
        <p:nvSpPr>
          <p:cNvPr id="11" name="Dikdörtgen 10"/>
          <p:cNvSpPr/>
          <p:nvPr/>
        </p:nvSpPr>
        <p:spPr>
          <a:xfrm>
            <a:off x="542544" y="1540457"/>
            <a:ext cx="6489192" cy="523220"/>
          </a:xfrm>
          <a:prstGeom prst="rect">
            <a:avLst/>
          </a:prstGeom>
        </p:spPr>
        <p:txBody>
          <a:bodyPr wrap="square">
            <a:spAutoFit/>
          </a:bodyPr>
          <a:lstStyle/>
          <a:p>
            <a:r>
              <a:rPr lang="tr-TR" sz="1400" b="1" dirty="0" smtClean="0">
                <a:latin typeface="Times New Roman" panose="02020603050405020304" pitchFamily="18" charset="0"/>
                <a:ea typeface="Calibri" panose="020F0502020204030204" pitchFamily="34" charset="0"/>
              </a:rPr>
              <a:t>Kanuni Merkezlere </a:t>
            </a:r>
            <a:r>
              <a:rPr lang="tr-TR" sz="1400" b="1" dirty="0">
                <a:latin typeface="Times New Roman" panose="02020603050405020304" pitchFamily="18" charset="0"/>
                <a:ea typeface="Calibri" panose="020F0502020204030204" pitchFamily="34" charset="0"/>
              </a:rPr>
              <a:t>Göre </a:t>
            </a:r>
            <a:r>
              <a:rPr lang="tr-TR" sz="1400" b="1" dirty="0" smtClean="0">
                <a:latin typeface="Times New Roman" panose="02020603050405020304" pitchFamily="18" charset="0"/>
                <a:ea typeface="Calibri" panose="020F0502020204030204" pitchFamily="34" charset="0"/>
              </a:rPr>
              <a:t>İhracat Tutarlarında Öne Çıkan İlk </a:t>
            </a:r>
            <a:r>
              <a:rPr lang="tr-TR" sz="1400" b="1" smtClean="0">
                <a:latin typeface="Times New Roman" panose="02020603050405020304" pitchFamily="18" charset="0"/>
                <a:ea typeface="Calibri" panose="020F0502020204030204" pitchFamily="34" charset="0"/>
              </a:rPr>
              <a:t>5 Sektör ( TİM )</a:t>
            </a:r>
          </a:p>
          <a:p>
            <a:r>
              <a:rPr lang="tr-TR" sz="1400" b="1" smtClean="0">
                <a:latin typeface="Times New Roman" panose="02020603050405020304" pitchFamily="18" charset="0"/>
                <a:ea typeface="Calibri" panose="020F0502020204030204" pitchFamily="34" charset="0"/>
              </a:rPr>
              <a:t>( Milyon Dolar </a:t>
            </a:r>
            <a:r>
              <a:rPr lang="tr-TR" sz="1400" b="1" dirty="0" smtClean="0">
                <a:latin typeface="Times New Roman" panose="02020603050405020304" pitchFamily="18" charset="0"/>
                <a:ea typeface="Calibri" panose="020F0502020204030204" pitchFamily="34" charset="0"/>
              </a:rPr>
              <a:t>)</a:t>
            </a:r>
            <a:endParaRPr lang="tr-TR" sz="1400" dirty="0"/>
          </a:p>
        </p:txBody>
      </p:sp>
      <p:graphicFrame>
        <p:nvGraphicFramePr>
          <p:cNvPr id="12" name="Grafik 11"/>
          <p:cNvGraphicFramePr/>
          <p:nvPr>
            <p:extLst>
              <p:ext uri="{D42A27DB-BD31-4B8C-83A1-F6EECF244321}">
                <p14:modId xmlns:p14="http://schemas.microsoft.com/office/powerpoint/2010/main" val="193105905"/>
              </p:ext>
            </p:extLst>
          </p:nvPr>
        </p:nvGraphicFramePr>
        <p:xfrm>
          <a:off x="620155" y="4489704"/>
          <a:ext cx="6237844" cy="22894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fik 6"/>
          <p:cNvGraphicFramePr/>
          <p:nvPr>
            <p:extLst>
              <p:ext uri="{D42A27DB-BD31-4B8C-83A1-F6EECF244321}">
                <p14:modId xmlns:p14="http://schemas.microsoft.com/office/powerpoint/2010/main" val="552076466"/>
              </p:ext>
            </p:extLst>
          </p:nvPr>
        </p:nvGraphicFramePr>
        <p:xfrm>
          <a:off x="7031736" y="1641041"/>
          <a:ext cx="4215383" cy="51380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Tablo 8"/>
          <p:cNvGraphicFramePr>
            <a:graphicFrameLocks noGrp="1"/>
          </p:cNvGraphicFramePr>
          <p:nvPr>
            <p:extLst>
              <p:ext uri="{D42A27DB-BD31-4B8C-83A1-F6EECF244321}">
                <p14:modId xmlns:p14="http://schemas.microsoft.com/office/powerpoint/2010/main" val="1971708915"/>
              </p:ext>
            </p:extLst>
          </p:nvPr>
        </p:nvGraphicFramePr>
        <p:xfrm>
          <a:off x="620155" y="2033869"/>
          <a:ext cx="6237844" cy="2348484"/>
        </p:xfrm>
        <a:graphic>
          <a:graphicData uri="http://schemas.openxmlformats.org/drawingml/2006/table">
            <a:tbl>
              <a:tblPr firstRow="1" firstCol="1" bandRow="1"/>
              <a:tblGrid>
                <a:gridCol w="1186675">
                  <a:extLst>
                    <a:ext uri="{9D8B030D-6E8A-4147-A177-3AD203B41FA5}">
                      <a16:colId xmlns:a16="http://schemas.microsoft.com/office/drawing/2014/main" val="2745017709"/>
                    </a:ext>
                  </a:extLst>
                </a:gridCol>
                <a:gridCol w="1010733">
                  <a:extLst>
                    <a:ext uri="{9D8B030D-6E8A-4147-A177-3AD203B41FA5}">
                      <a16:colId xmlns:a16="http://schemas.microsoft.com/office/drawing/2014/main" val="17309795"/>
                    </a:ext>
                  </a:extLst>
                </a:gridCol>
                <a:gridCol w="1010733">
                  <a:extLst>
                    <a:ext uri="{9D8B030D-6E8A-4147-A177-3AD203B41FA5}">
                      <a16:colId xmlns:a16="http://schemas.microsoft.com/office/drawing/2014/main" val="3787720221"/>
                    </a:ext>
                  </a:extLst>
                </a:gridCol>
                <a:gridCol w="939647">
                  <a:extLst>
                    <a:ext uri="{9D8B030D-6E8A-4147-A177-3AD203B41FA5}">
                      <a16:colId xmlns:a16="http://schemas.microsoft.com/office/drawing/2014/main" val="1531421762"/>
                    </a:ext>
                  </a:extLst>
                </a:gridCol>
                <a:gridCol w="1081819">
                  <a:extLst>
                    <a:ext uri="{9D8B030D-6E8A-4147-A177-3AD203B41FA5}">
                      <a16:colId xmlns:a16="http://schemas.microsoft.com/office/drawing/2014/main" val="1857434446"/>
                    </a:ext>
                  </a:extLst>
                </a:gridCol>
                <a:gridCol w="1008237">
                  <a:extLst>
                    <a:ext uri="{9D8B030D-6E8A-4147-A177-3AD203B41FA5}">
                      <a16:colId xmlns:a16="http://schemas.microsoft.com/office/drawing/2014/main" val="2248248212"/>
                    </a:ext>
                  </a:extLst>
                </a:gridCol>
              </a:tblGrid>
              <a:tr h="309850">
                <a:tc>
                  <a:txBody>
                    <a:bodyPr/>
                    <a:lstStyle/>
                    <a:p>
                      <a:pPr>
                        <a:lnSpc>
                          <a:spcPct val="107000"/>
                        </a:lnSpc>
                        <a:spcAft>
                          <a:spcPts val="0"/>
                        </a:spcAft>
                      </a:pPr>
                      <a:r>
                        <a:rPr lang="tr-TR" sz="1200" b="1" dirty="0">
                          <a:solidFill>
                            <a:schemeClr val="tx1"/>
                          </a:solidFill>
                          <a:effectLst/>
                          <a:latin typeface="+mn-lt"/>
                          <a:ea typeface="Calibri" panose="020F0502020204030204" pitchFamily="34" charset="0"/>
                          <a:cs typeface="Calibri" panose="020F0502020204030204" pitchFamily="34" charset="0"/>
                        </a:rPr>
                        <a:t>Sektör</a:t>
                      </a:r>
                      <a:endParaRPr lang="tr-TR" sz="1200" b="1" dirty="0">
                        <a:solidFill>
                          <a:schemeClr val="tx1"/>
                        </a:solidFill>
                        <a:effectLst/>
                        <a:latin typeface="+mn-lt"/>
                        <a:ea typeface="Calibri" panose="020F0502020204030204" pitchFamily="34" charset="0"/>
                        <a:cs typeface="Times New Roman" panose="02020603050405020304" pitchFamily="18" charset="0"/>
                      </a:endParaRPr>
                    </a:p>
                    <a:p>
                      <a:pPr>
                        <a:lnSpc>
                          <a:spcPct val="107000"/>
                        </a:lnSpc>
                        <a:spcAft>
                          <a:spcPts val="0"/>
                        </a:spcAft>
                      </a:pPr>
                      <a:r>
                        <a:rPr lang="tr-TR" sz="1200" b="1" dirty="0">
                          <a:solidFill>
                            <a:schemeClr val="tx1"/>
                          </a:solidFill>
                          <a:effectLst/>
                          <a:latin typeface="+mn-lt"/>
                          <a:ea typeface="Calibri" panose="020F0502020204030204" pitchFamily="34" charset="0"/>
                          <a:cs typeface="Calibri" panose="020F0502020204030204" pitchFamily="34" charset="0"/>
                        </a:rPr>
                        <a:t>Adı</a:t>
                      </a:r>
                      <a:endParaRPr lang="tr-TR" sz="1200" b="1" dirty="0">
                        <a:solidFill>
                          <a:schemeClr val="tx1"/>
                        </a:solidFill>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dirty="0">
                          <a:solidFill>
                            <a:schemeClr val="tx1"/>
                          </a:solidFill>
                          <a:effectLst/>
                          <a:latin typeface="+mn-lt"/>
                          <a:ea typeface="Calibri" panose="020F0502020204030204" pitchFamily="34" charset="0"/>
                          <a:cs typeface="Calibri" panose="020F0502020204030204" pitchFamily="34" charset="0"/>
                        </a:rPr>
                        <a:t>2020</a:t>
                      </a:r>
                      <a:endParaRPr lang="tr-TR" sz="1200" dirty="0">
                        <a:solidFill>
                          <a:schemeClr val="tx1"/>
                        </a:solidFill>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dirty="0">
                          <a:solidFill>
                            <a:schemeClr val="tx1"/>
                          </a:solidFill>
                          <a:effectLst/>
                          <a:latin typeface="+mn-lt"/>
                          <a:ea typeface="Calibri" panose="020F0502020204030204" pitchFamily="34" charset="0"/>
                          <a:cs typeface="Calibri" panose="020F0502020204030204" pitchFamily="34" charset="0"/>
                        </a:rPr>
                        <a:t>2021</a:t>
                      </a:r>
                      <a:endParaRPr lang="tr-TR" sz="1200" dirty="0">
                        <a:solidFill>
                          <a:schemeClr val="tx1"/>
                        </a:solidFill>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dirty="0">
                          <a:solidFill>
                            <a:schemeClr val="tx1"/>
                          </a:solidFill>
                          <a:effectLst/>
                          <a:latin typeface="+mn-lt"/>
                          <a:ea typeface="Calibri" panose="020F0502020204030204" pitchFamily="34" charset="0"/>
                          <a:cs typeface="Calibri" panose="020F0502020204030204" pitchFamily="34" charset="0"/>
                        </a:rPr>
                        <a:t>2022 </a:t>
                      </a:r>
                      <a:endParaRPr lang="tr-TR" sz="1200" dirty="0">
                        <a:solidFill>
                          <a:schemeClr val="tx1"/>
                        </a:solidFill>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dirty="0">
                          <a:solidFill>
                            <a:schemeClr val="tx1"/>
                          </a:solidFill>
                          <a:effectLst/>
                          <a:latin typeface="+mn-lt"/>
                          <a:ea typeface="Calibri" panose="020F0502020204030204" pitchFamily="34" charset="0"/>
                          <a:cs typeface="Calibri" panose="020F0502020204030204" pitchFamily="34" charset="0"/>
                        </a:rPr>
                        <a:t>2023</a:t>
                      </a:r>
                      <a:endParaRPr lang="tr-TR" sz="1200" dirty="0">
                        <a:solidFill>
                          <a:schemeClr val="tx1"/>
                        </a:solidFill>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tc>
                  <a:txBody>
                    <a:bodyPr/>
                    <a:lstStyle/>
                    <a:p>
                      <a:pPr algn="r">
                        <a:lnSpc>
                          <a:spcPct val="107000"/>
                        </a:lnSpc>
                        <a:spcAft>
                          <a:spcPts val="0"/>
                        </a:spcAft>
                      </a:pPr>
                      <a:r>
                        <a:rPr lang="tr-TR" sz="1200" b="1" dirty="0">
                          <a:solidFill>
                            <a:schemeClr val="tx1"/>
                          </a:solidFill>
                          <a:effectLst/>
                          <a:latin typeface="+mn-lt"/>
                          <a:ea typeface="Calibri" panose="020F0502020204030204" pitchFamily="34" charset="0"/>
                          <a:cs typeface="Calibri" panose="020F0502020204030204" pitchFamily="34" charset="0"/>
                        </a:rPr>
                        <a:t>2024</a:t>
                      </a:r>
                      <a:endParaRPr lang="tr-TR" sz="1200" dirty="0">
                        <a:solidFill>
                          <a:schemeClr val="tx1"/>
                        </a:solidFill>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9"/>
                    </a:solidFill>
                  </a:tcPr>
                </a:tc>
                <a:extLst>
                  <a:ext uri="{0D108BD9-81ED-4DB2-BD59-A6C34878D82A}">
                    <a16:rowId xmlns:a16="http://schemas.microsoft.com/office/drawing/2014/main" val="3393895322"/>
                  </a:ext>
                </a:extLst>
              </a:tr>
              <a:tr h="309850">
                <a:tc>
                  <a:txBody>
                    <a:bodyPr/>
                    <a:lstStyle/>
                    <a:p>
                      <a:pPr>
                        <a:lnSpc>
                          <a:spcPct val="107000"/>
                        </a:lnSpc>
                        <a:spcAft>
                          <a:spcPts val="0"/>
                        </a:spcAft>
                      </a:pPr>
                      <a:r>
                        <a:rPr lang="tr-TR" sz="1200" b="1" dirty="0">
                          <a:effectLst/>
                          <a:latin typeface="+mn-lt"/>
                          <a:ea typeface="Calibri" panose="020F0502020204030204" pitchFamily="34" charset="0"/>
                          <a:cs typeface="Calibri" panose="020F0502020204030204" pitchFamily="34" charset="0"/>
                        </a:rPr>
                        <a:t>Fındık ve</a:t>
                      </a:r>
                      <a:endParaRPr lang="tr-TR" sz="1200" b="1" dirty="0">
                        <a:effectLst/>
                        <a:latin typeface="+mn-lt"/>
                        <a:ea typeface="Calibri" panose="020F0502020204030204" pitchFamily="34" charset="0"/>
                        <a:cs typeface="Times New Roman" panose="02020603050405020304" pitchFamily="18" charset="0"/>
                      </a:endParaRPr>
                    </a:p>
                    <a:p>
                      <a:pPr>
                        <a:lnSpc>
                          <a:spcPct val="107000"/>
                        </a:lnSpc>
                        <a:spcAft>
                          <a:spcPts val="0"/>
                        </a:spcAft>
                      </a:pPr>
                      <a:r>
                        <a:rPr lang="tr-TR" sz="1200" b="1" dirty="0">
                          <a:effectLst/>
                          <a:latin typeface="+mn-lt"/>
                          <a:ea typeface="Calibri" panose="020F0502020204030204" pitchFamily="34" charset="0"/>
                          <a:cs typeface="Calibri" panose="020F0502020204030204" pitchFamily="34" charset="0"/>
                        </a:rPr>
                        <a:t>Mamulleri</a:t>
                      </a:r>
                      <a:endParaRPr lang="tr-TR" sz="1200" b="1"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226,60</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306,32</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295,36</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329,58</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534,28</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815079911"/>
                  </a:ext>
                </a:extLst>
              </a:tr>
              <a:tr h="309850">
                <a:tc>
                  <a:txBody>
                    <a:bodyPr/>
                    <a:lstStyle/>
                    <a:p>
                      <a:pPr>
                        <a:lnSpc>
                          <a:spcPct val="107000"/>
                        </a:lnSpc>
                        <a:spcAft>
                          <a:spcPts val="0"/>
                        </a:spcAft>
                      </a:pPr>
                      <a:r>
                        <a:rPr lang="tr-TR" sz="1200" b="1" dirty="0">
                          <a:effectLst/>
                          <a:latin typeface="+mn-lt"/>
                          <a:ea typeface="Calibri" panose="020F0502020204030204" pitchFamily="34" charset="0"/>
                          <a:cs typeface="Calibri" panose="020F0502020204030204" pitchFamily="34" charset="0"/>
                        </a:rPr>
                        <a:t>Savunma ve</a:t>
                      </a:r>
                      <a:endParaRPr lang="tr-TR" sz="1200" b="1" dirty="0">
                        <a:effectLst/>
                        <a:latin typeface="+mn-lt"/>
                        <a:ea typeface="Calibri" panose="020F0502020204030204" pitchFamily="34" charset="0"/>
                        <a:cs typeface="Times New Roman" panose="02020603050405020304" pitchFamily="18" charset="0"/>
                      </a:endParaRPr>
                    </a:p>
                    <a:p>
                      <a:pPr>
                        <a:lnSpc>
                          <a:spcPct val="107000"/>
                        </a:lnSpc>
                        <a:spcAft>
                          <a:spcPts val="0"/>
                        </a:spcAft>
                      </a:pPr>
                      <a:r>
                        <a:rPr lang="tr-TR" sz="1200" b="1" dirty="0">
                          <a:effectLst/>
                          <a:latin typeface="+mn-lt"/>
                          <a:ea typeface="Calibri" panose="020F0502020204030204" pitchFamily="34" charset="0"/>
                          <a:cs typeface="Calibri" panose="020F0502020204030204" pitchFamily="34" charset="0"/>
                        </a:rPr>
                        <a:t>Havacılık San.</a:t>
                      </a:r>
                      <a:endParaRPr lang="tr-TR" sz="1200" b="1"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12,02</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19,64</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25,12</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22,07</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24,60</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3149542"/>
                  </a:ext>
                </a:extLst>
              </a:tr>
              <a:tr h="309850">
                <a:tc>
                  <a:txBody>
                    <a:bodyPr/>
                    <a:lstStyle/>
                    <a:p>
                      <a:pPr>
                        <a:lnSpc>
                          <a:spcPct val="107000"/>
                        </a:lnSpc>
                        <a:spcAft>
                          <a:spcPts val="0"/>
                        </a:spcAft>
                      </a:pPr>
                      <a:r>
                        <a:rPr lang="tr-TR" sz="1200" b="1" dirty="0">
                          <a:effectLst/>
                          <a:latin typeface="+mn-lt"/>
                          <a:ea typeface="Calibri" panose="020F0502020204030204" pitchFamily="34" charset="0"/>
                          <a:cs typeface="Calibri" panose="020F0502020204030204" pitchFamily="34" charset="0"/>
                        </a:rPr>
                        <a:t>Meyve Sebze</a:t>
                      </a:r>
                      <a:endParaRPr lang="tr-TR" sz="1200" b="1" dirty="0">
                        <a:effectLst/>
                        <a:latin typeface="+mn-lt"/>
                        <a:ea typeface="Calibri" panose="020F0502020204030204" pitchFamily="34" charset="0"/>
                        <a:cs typeface="Times New Roman" panose="02020603050405020304" pitchFamily="18" charset="0"/>
                      </a:endParaRPr>
                    </a:p>
                    <a:p>
                      <a:pPr>
                        <a:lnSpc>
                          <a:spcPct val="107000"/>
                        </a:lnSpc>
                        <a:spcAft>
                          <a:spcPts val="0"/>
                        </a:spcAft>
                      </a:pPr>
                      <a:r>
                        <a:rPr lang="tr-TR" sz="1200" b="1" dirty="0">
                          <a:effectLst/>
                          <a:latin typeface="+mn-lt"/>
                          <a:ea typeface="Calibri" panose="020F0502020204030204" pitchFamily="34" charset="0"/>
                          <a:cs typeface="Calibri" panose="020F0502020204030204" pitchFamily="34" charset="0"/>
                        </a:rPr>
                        <a:t>Mamulleri</a:t>
                      </a:r>
                      <a:endParaRPr lang="tr-TR" sz="1200" b="1"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9,86</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12,93</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8,95</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10,58</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11,77</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4274197141"/>
                  </a:ext>
                </a:extLst>
              </a:tr>
              <a:tr h="309850">
                <a:tc>
                  <a:txBody>
                    <a:bodyPr/>
                    <a:lstStyle/>
                    <a:p>
                      <a:pPr>
                        <a:lnSpc>
                          <a:spcPct val="107000"/>
                        </a:lnSpc>
                        <a:spcAft>
                          <a:spcPts val="0"/>
                        </a:spcAft>
                      </a:pPr>
                      <a:r>
                        <a:rPr lang="tr-TR" sz="1200" b="1" dirty="0">
                          <a:effectLst/>
                          <a:latin typeface="+mn-lt"/>
                          <a:ea typeface="Calibri" panose="020F0502020204030204" pitchFamily="34" charset="0"/>
                          <a:cs typeface="Calibri" panose="020F0502020204030204" pitchFamily="34" charset="0"/>
                        </a:rPr>
                        <a:t>Makine ve</a:t>
                      </a:r>
                      <a:endParaRPr lang="tr-TR" sz="1200" b="1" dirty="0">
                        <a:effectLst/>
                        <a:latin typeface="+mn-lt"/>
                        <a:ea typeface="Calibri" panose="020F0502020204030204" pitchFamily="34" charset="0"/>
                        <a:cs typeface="Times New Roman" panose="02020603050405020304" pitchFamily="18" charset="0"/>
                      </a:endParaRPr>
                    </a:p>
                    <a:p>
                      <a:pPr>
                        <a:lnSpc>
                          <a:spcPct val="107000"/>
                        </a:lnSpc>
                        <a:spcAft>
                          <a:spcPts val="0"/>
                        </a:spcAft>
                      </a:pPr>
                      <a:r>
                        <a:rPr lang="tr-TR" sz="1200" b="1" dirty="0">
                          <a:effectLst/>
                          <a:latin typeface="+mn-lt"/>
                          <a:ea typeface="Calibri" panose="020F0502020204030204" pitchFamily="34" charset="0"/>
                          <a:cs typeface="Calibri" panose="020F0502020204030204" pitchFamily="34" charset="0"/>
                        </a:rPr>
                        <a:t>Aksamları</a:t>
                      </a:r>
                      <a:endParaRPr lang="tr-TR" sz="1200" b="1"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11,45</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12,09</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11,27</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10,73</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9,62</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3328963"/>
                  </a:ext>
                </a:extLst>
              </a:tr>
              <a:tr h="309850">
                <a:tc>
                  <a:txBody>
                    <a:bodyPr/>
                    <a:lstStyle/>
                    <a:p>
                      <a:pPr>
                        <a:lnSpc>
                          <a:spcPct val="107000"/>
                        </a:lnSpc>
                        <a:spcAft>
                          <a:spcPts val="0"/>
                        </a:spcAft>
                      </a:pPr>
                      <a:r>
                        <a:rPr lang="tr-TR" sz="1200" b="1" dirty="0">
                          <a:effectLst/>
                          <a:latin typeface="+mn-lt"/>
                          <a:ea typeface="Calibri" panose="020F0502020204030204" pitchFamily="34" charset="0"/>
                          <a:cs typeface="Calibri" panose="020F0502020204030204" pitchFamily="34" charset="0"/>
                        </a:rPr>
                        <a:t>Hazır Giyim ve</a:t>
                      </a:r>
                      <a:endParaRPr lang="tr-TR" sz="1200" b="1" dirty="0">
                        <a:effectLst/>
                        <a:latin typeface="+mn-lt"/>
                        <a:ea typeface="Calibri" panose="020F0502020204030204" pitchFamily="34" charset="0"/>
                        <a:cs typeface="Times New Roman" panose="02020603050405020304" pitchFamily="18" charset="0"/>
                      </a:endParaRPr>
                    </a:p>
                    <a:p>
                      <a:pPr>
                        <a:lnSpc>
                          <a:spcPct val="107000"/>
                        </a:lnSpc>
                        <a:spcAft>
                          <a:spcPts val="0"/>
                        </a:spcAft>
                      </a:pPr>
                      <a:r>
                        <a:rPr lang="tr-TR" sz="1200" b="1" dirty="0">
                          <a:effectLst/>
                          <a:latin typeface="+mn-lt"/>
                          <a:ea typeface="Calibri" panose="020F0502020204030204" pitchFamily="34" charset="0"/>
                          <a:cs typeface="Calibri" panose="020F0502020204030204" pitchFamily="34" charset="0"/>
                        </a:rPr>
                        <a:t>Konfeksiyon</a:t>
                      </a:r>
                      <a:endParaRPr lang="tr-TR" sz="1200" b="1"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0,58</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0,48</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0,77</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0,47</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r">
                        <a:lnSpc>
                          <a:spcPct val="107000"/>
                        </a:lnSpc>
                        <a:spcAft>
                          <a:spcPts val="0"/>
                        </a:spcAft>
                      </a:pPr>
                      <a:r>
                        <a:rPr lang="tr-TR" sz="1100" b="0" dirty="0" smtClean="0">
                          <a:effectLst/>
                          <a:latin typeface="+mn-lt"/>
                          <a:ea typeface="Calibri" panose="020F0502020204030204" pitchFamily="34" charset="0"/>
                          <a:cs typeface="Calibri" panose="020F0502020204030204" pitchFamily="34" charset="0"/>
                        </a:rPr>
                        <a:t>0,46</a:t>
                      </a:r>
                      <a:endParaRPr lang="tr-TR" sz="1100" b="0" dirty="0">
                        <a:effectLst/>
                        <a:latin typeface="+mn-lt"/>
                        <a:ea typeface="Calibri" panose="020F0502020204030204" pitchFamily="34" charset="0"/>
                        <a:cs typeface="Times New Roman" panose="02020603050405020304" pitchFamily="18" charset="0"/>
                      </a:endParaRPr>
                    </a:p>
                  </a:txBody>
                  <a:tcPr marL="68539" marR="6853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735975017"/>
                  </a:ext>
                </a:extLst>
              </a:tr>
            </a:tbl>
          </a:graphicData>
        </a:graphic>
      </p:graphicFrame>
    </p:spTree>
    <p:extLst>
      <p:ext uri="{BB962C8B-B14F-4D97-AF65-F5344CB8AC3E}">
        <p14:creationId xmlns:p14="http://schemas.microsoft.com/office/powerpoint/2010/main" val="36380473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Dış Ticaret</a:t>
            </a:r>
          </a:p>
        </p:txBody>
      </p:sp>
      <p:sp>
        <p:nvSpPr>
          <p:cNvPr id="10" name="Dikdörtgen 9"/>
          <p:cNvSpPr/>
          <p:nvPr/>
        </p:nvSpPr>
        <p:spPr>
          <a:xfrm>
            <a:off x="542544" y="1540457"/>
            <a:ext cx="6489192" cy="276999"/>
          </a:xfrm>
          <a:prstGeom prst="rect">
            <a:avLst/>
          </a:prstGeom>
        </p:spPr>
        <p:txBody>
          <a:bodyPr wrap="square">
            <a:spAutoFit/>
          </a:bodyPr>
          <a:lstStyle/>
          <a:p>
            <a:r>
              <a:rPr lang="tr-TR" sz="1200" b="1" smtClean="0">
                <a:latin typeface="Times New Roman" panose="02020603050405020304" pitchFamily="18" charset="0"/>
                <a:ea typeface="Calibri" panose="020F0502020204030204" pitchFamily="34" charset="0"/>
              </a:rPr>
              <a:t>Kadınların İhracata Katkısı</a:t>
            </a:r>
          </a:p>
        </p:txBody>
      </p:sp>
      <p:sp>
        <p:nvSpPr>
          <p:cNvPr id="2" name="Dikdörtgen 1"/>
          <p:cNvSpPr/>
          <p:nvPr/>
        </p:nvSpPr>
        <p:spPr>
          <a:xfrm>
            <a:off x="562672" y="1817456"/>
            <a:ext cx="11061192" cy="1754326"/>
          </a:xfrm>
          <a:prstGeom prst="rect">
            <a:avLst/>
          </a:prstGeom>
        </p:spPr>
        <p:txBody>
          <a:bodyPr wrap="square">
            <a:spAutoFit/>
          </a:bodyPr>
          <a:lstStyle/>
          <a:p>
            <a:pPr algn="just"/>
            <a:r>
              <a:rPr lang="tr-TR" sz="1200" smtClean="0"/>
              <a:t>T.C</a:t>
            </a:r>
            <a:r>
              <a:rPr lang="tr-TR" sz="1200"/>
              <a:t>. Ticaret Bakanlığı Ticaret Araştırmaları ve Risk Değerlendirme Genel Müdürlüğü tarafından Türkiye genelinde ve iller bazında kadınların ihracata katkısının ölçülmesi amacıyla faaliyet illerine göre ihracat verileri ile SGK istihdam verileri kullanılarak bir çalışma yürütülmüştür. </a:t>
            </a:r>
            <a:r>
              <a:rPr lang="tr-TR" sz="1200" smtClean="0"/>
              <a:t>Kadın </a:t>
            </a:r>
            <a:r>
              <a:rPr lang="tr-TR" sz="1200"/>
              <a:t>çalışanların ihracattaki payının ekonomik faaliyete göre (SITC Rev 4.2) sıralamasında ilk 5 </a:t>
            </a:r>
            <a:r>
              <a:rPr lang="tr-TR" sz="1200" smtClean="0"/>
              <a:t>sektör; Giyim </a:t>
            </a:r>
            <a:r>
              <a:rPr lang="tr-TR" sz="1200"/>
              <a:t>Eşyası ve Bunların </a:t>
            </a:r>
            <a:r>
              <a:rPr lang="tr-TR" sz="1200" smtClean="0"/>
              <a:t>Aksesuarları, Başka </a:t>
            </a:r>
            <a:r>
              <a:rPr lang="tr-TR" sz="1200"/>
              <a:t>Yerde Belirtilmeyen Hayvansal ve Bitkisel Menşeili </a:t>
            </a:r>
            <a:r>
              <a:rPr lang="tr-TR" sz="1200" smtClean="0"/>
              <a:t>Hammaddeler, Meyve </a:t>
            </a:r>
            <a:r>
              <a:rPr lang="tr-TR" sz="1200"/>
              <a:t>ve </a:t>
            </a:r>
            <a:r>
              <a:rPr lang="tr-TR" sz="1200" smtClean="0"/>
              <a:t>Sebzeler, Uçucu </a:t>
            </a:r>
            <a:r>
              <a:rPr lang="tr-TR" sz="1200"/>
              <a:t>Yağlar, Parfüm, Kozmetik, Tuvalet </a:t>
            </a:r>
            <a:r>
              <a:rPr lang="tr-TR" sz="1200" smtClean="0"/>
              <a:t>Müstahzarları ile Seyahat </a:t>
            </a:r>
            <a:r>
              <a:rPr lang="tr-TR" sz="1200"/>
              <a:t>Eşyası, El Çantaları vb. Taşıyıcı </a:t>
            </a:r>
            <a:r>
              <a:rPr lang="tr-TR" sz="1200" smtClean="0"/>
              <a:t>Eşya olmuştur</a:t>
            </a:r>
            <a:r>
              <a:rPr lang="tr-TR" sz="1200"/>
              <a:t>.</a:t>
            </a:r>
          </a:p>
          <a:p>
            <a:pPr algn="just"/>
            <a:endParaRPr lang="tr-TR" sz="1200"/>
          </a:p>
          <a:p>
            <a:pPr algn="just"/>
            <a:r>
              <a:rPr lang="tr-TR" sz="1200" smtClean="0"/>
              <a:t>Faaliyet </a:t>
            </a:r>
            <a:r>
              <a:rPr lang="tr-TR" sz="1200"/>
              <a:t>illerine göre kadın çalışanların ihracata katkısına bakıldığında ise Giresun’un son 3 yılda da (2022-2024) %60 gibi yüksek bir oran ile 1. sırada yer aldığı görülmektedir. Bu duruma Giresun’da </a:t>
            </a:r>
            <a:r>
              <a:rPr lang="tr-TR" sz="1200" smtClean="0"/>
              <a:t>özellikle </a:t>
            </a:r>
            <a:r>
              <a:rPr lang="tr-TR" sz="1200" smtClean="0"/>
              <a:t>Hazır Giyim </a:t>
            </a:r>
            <a:r>
              <a:rPr lang="tr-TR" sz="1200"/>
              <a:t>sektöründe çok sayıda firmanın yer alması etkili </a:t>
            </a:r>
            <a:r>
              <a:rPr lang="tr-TR" sz="1200" smtClean="0"/>
              <a:t>olmuştur. Bölge </a:t>
            </a:r>
            <a:r>
              <a:rPr lang="tr-TR" sz="1200"/>
              <a:t>illerine bakıldığında ise 2024 yılında Trabzon’un 4. ve Ordu’nun 7. sırada, 2023 yılında Trabzon’un 4. ve Ordu’nun 6. sırada, 2022 yılında Trabzon’un 3. ve Ordu’nun 5. sırada yer aldığı görülmektedir. Bölgedeki 6 ilin toplamında 2024 yılında kadın çalışanların ihracattaki payı %45,66 çıkmıştır. Bu oran 2023 yılında %43,82 ve 2022 yılında ise %43,22 olmuştur.</a:t>
            </a:r>
          </a:p>
        </p:txBody>
      </p:sp>
      <p:pic>
        <p:nvPicPr>
          <p:cNvPr id="13" name="Resim 12"/>
          <p:cNvPicPr/>
          <p:nvPr/>
        </p:nvPicPr>
        <p:blipFill>
          <a:blip r:embed="rId3">
            <a:extLst>
              <a:ext uri="{28A0092B-C50C-407E-A947-70E740481C1C}">
                <a14:useLocalDpi xmlns:a14="http://schemas.microsoft.com/office/drawing/2010/main" val="0"/>
              </a:ext>
            </a:extLst>
          </a:blip>
          <a:stretch>
            <a:fillRect/>
          </a:stretch>
        </p:blipFill>
        <p:spPr>
          <a:xfrm>
            <a:off x="665098" y="3571783"/>
            <a:ext cx="10856341" cy="3203922"/>
          </a:xfrm>
          <a:prstGeom prst="rect">
            <a:avLst/>
          </a:prstGeom>
          <a:ln>
            <a:solidFill>
              <a:schemeClr val="tx1"/>
            </a:solidFill>
          </a:ln>
        </p:spPr>
      </p:pic>
    </p:spTree>
    <p:extLst>
      <p:ext uri="{BB962C8B-B14F-4D97-AF65-F5344CB8AC3E}">
        <p14:creationId xmlns:p14="http://schemas.microsoft.com/office/powerpoint/2010/main" val="18020315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afik 9"/>
          <p:cNvGraphicFramePr/>
          <p:nvPr>
            <p:extLst>
              <p:ext uri="{D42A27DB-BD31-4B8C-83A1-F6EECF244321}">
                <p14:modId xmlns:p14="http://schemas.microsoft.com/office/powerpoint/2010/main" val="1957209262"/>
              </p:ext>
            </p:extLst>
          </p:nvPr>
        </p:nvGraphicFramePr>
        <p:xfrm>
          <a:off x="461772" y="1474232"/>
          <a:ext cx="11260836" cy="3619688"/>
        </p:xfrm>
        <a:graphic>
          <a:graphicData uri="http://schemas.openxmlformats.org/drawingml/2006/chart">
            <c:chart xmlns:c="http://schemas.openxmlformats.org/drawingml/2006/chart" xmlns:r="http://schemas.openxmlformats.org/officeDocument/2006/relationships" r:id="rId3"/>
          </a:graphicData>
        </a:graphic>
      </p:graphicFrame>
      <p:sp>
        <p:nvSpPr>
          <p:cNvPr id="6" name="Metin kutusu 5"/>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Giresun Limanı</a:t>
            </a:r>
            <a:endParaRPr lang="tr-TR" dirty="0" smtClean="0">
              <a:solidFill>
                <a:schemeClr val="bg1"/>
              </a:solidFill>
              <a:latin typeface="Trebuchet MS" panose="020B0603020202020204" pitchFamily="34" charset="0"/>
            </a:endParaRPr>
          </a:p>
        </p:txBody>
      </p:sp>
      <p:sp>
        <p:nvSpPr>
          <p:cNvPr id="8" name="Dikdörtgen 7"/>
          <p:cNvSpPr/>
          <p:nvPr/>
        </p:nvSpPr>
        <p:spPr>
          <a:xfrm>
            <a:off x="461772" y="4751525"/>
            <a:ext cx="4082796" cy="276999"/>
          </a:xfrm>
          <a:prstGeom prst="rect">
            <a:avLst/>
          </a:prstGeom>
        </p:spPr>
        <p:txBody>
          <a:bodyPr wrap="square">
            <a:spAutoFit/>
          </a:bodyPr>
          <a:lstStyle/>
          <a:p>
            <a:pPr lvl="0"/>
            <a:r>
              <a:rPr lang="tr-TR" sz="1200" b="1" dirty="0" smtClean="0"/>
              <a:t>Kaynak: T.C. Ulaştırma ve Altyapı Bakanlığı Liman İstatistikleri</a:t>
            </a:r>
            <a:endParaRPr lang="tr-TR" sz="1200" dirty="0"/>
          </a:p>
        </p:txBody>
      </p:sp>
      <p:sp>
        <p:nvSpPr>
          <p:cNvPr id="7" name="Dikdörtgen 6"/>
          <p:cNvSpPr/>
          <p:nvPr/>
        </p:nvSpPr>
        <p:spPr>
          <a:xfrm>
            <a:off x="553034" y="5093920"/>
            <a:ext cx="11078311" cy="1692771"/>
          </a:xfrm>
          <a:prstGeom prst="rect">
            <a:avLst/>
          </a:prstGeom>
        </p:spPr>
        <p:txBody>
          <a:bodyPr wrap="square">
            <a:spAutoFit/>
          </a:bodyPr>
          <a:lstStyle/>
          <a:p>
            <a:pPr marL="285750" indent="-285750" algn="just">
              <a:buFont typeface="Wingdings" panose="05000000000000000000" pitchFamily="2" charset="2"/>
              <a:buChar char="Ø"/>
            </a:pPr>
            <a:r>
              <a:rPr lang="tr-TR" sz="1300"/>
              <a:t>Giresun Limanı’nın 2019 yılında, 2018’e kıyasla elleçleme hacmini </a:t>
            </a:r>
            <a:r>
              <a:rPr lang="tr-TR" sz="1300" b="1"/>
              <a:t>16,5 kat artırdığı</a:t>
            </a:r>
            <a:r>
              <a:rPr lang="tr-TR" sz="1300"/>
              <a:t> ve bu yükseliş eğiliminin sonraki yıllarda da devam ettiği görülmektedir. Liman, 2025 yılının ilk 10 ayı itibarıyla toplam yük elleçleme miktarı bakımından Türkiye’de faaliyet gösteren 42 liman arasında </a:t>
            </a:r>
            <a:r>
              <a:rPr lang="tr-TR" sz="1300" b="1"/>
              <a:t>28. sırada</a:t>
            </a:r>
            <a:r>
              <a:rPr lang="tr-TR" sz="1300"/>
              <a:t>, TR90 Bölgesi’nde ise aktif 8 liman arasında </a:t>
            </a:r>
            <a:r>
              <a:rPr lang="tr-TR" sz="1300" b="1" smtClean="0"/>
              <a:t>3</a:t>
            </a:r>
            <a:r>
              <a:rPr lang="tr-TR" sz="1300" b="1"/>
              <a:t>. sırada</a:t>
            </a:r>
            <a:r>
              <a:rPr lang="tr-TR" sz="1300"/>
              <a:t> yer almıştır.</a:t>
            </a:r>
          </a:p>
          <a:p>
            <a:pPr marL="285750" indent="-285750" algn="just">
              <a:buFont typeface="Wingdings" panose="05000000000000000000" pitchFamily="2" charset="2"/>
              <a:buChar char="Ø"/>
            </a:pPr>
            <a:r>
              <a:rPr lang="tr-TR" sz="1300"/>
              <a:t>Giresun Limanı’nda </a:t>
            </a:r>
            <a:r>
              <a:rPr lang="tr-TR" sz="1300" b="1"/>
              <a:t>konteyner hizmeti 2023 yılı Kasım ayında başlamış</a:t>
            </a:r>
            <a:r>
              <a:rPr lang="tr-TR" sz="1300"/>
              <a:t>, aynı yılın son iki ayında </a:t>
            </a:r>
            <a:r>
              <a:rPr lang="tr-TR" sz="1300" b="1"/>
              <a:t>1.373 konteyner</a:t>
            </a:r>
            <a:r>
              <a:rPr lang="tr-TR" sz="1300"/>
              <a:t> işlem görmüştür. 2024 yılında bu rakam </a:t>
            </a:r>
            <a:r>
              <a:rPr lang="tr-TR" sz="1300" b="1"/>
              <a:t>21.098 konteynere</a:t>
            </a:r>
            <a:r>
              <a:rPr lang="tr-TR" sz="1300"/>
              <a:t> ulaşmış; yıllık ortalama aylık işlem adedi </a:t>
            </a:r>
            <a:r>
              <a:rPr lang="tr-TR" sz="1300" b="1"/>
              <a:t>1.758</a:t>
            </a:r>
            <a:r>
              <a:rPr lang="tr-TR" sz="1300"/>
              <a:t> olmuştur. Bu değer, 2023 yılındaki aylık ortalamanın (687) </a:t>
            </a:r>
            <a:r>
              <a:rPr lang="tr-TR" sz="1300" b="1"/>
              <a:t>2,5 katına</a:t>
            </a:r>
            <a:r>
              <a:rPr lang="tr-TR" sz="1300"/>
              <a:t> karşılık </a:t>
            </a:r>
            <a:r>
              <a:rPr lang="tr-TR" sz="1300" smtClean="0"/>
              <a:t>gelmektedir. 2025 </a:t>
            </a:r>
            <a:r>
              <a:rPr lang="tr-TR" sz="1300"/>
              <a:t>yılının ilk 10 ayı itibarıyla Giresun Limanı, konteyner işlem hacmi bakımından Türkiye’de konteyner hizmeti veren 23 liman arasında </a:t>
            </a:r>
            <a:r>
              <a:rPr lang="tr-TR" sz="1300" b="1"/>
              <a:t>12. sırada</a:t>
            </a:r>
            <a:r>
              <a:rPr lang="tr-TR" sz="1300"/>
              <a:t>, TR90 Bölgesi’nde ise konteyner hizmeti sunan iki liman arasında </a:t>
            </a:r>
            <a:r>
              <a:rPr lang="tr-TR" sz="1300" b="1" smtClean="0"/>
              <a:t>2</a:t>
            </a:r>
            <a:r>
              <a:rPr lang="tr-TR" sz="1300" b="1"/>
              <a:t>. sırada</a:t>
            </a:r>
            <a:r>
              <a:rPr lang="tr-TR" sz="1300"/>
              <a:t> yer almıştır. Trabzon Limanı’nın </a:t>
            </a:r>
            <a:r>
              <a:rPr lang="tr-TR" sz="1300" smtClean="0"/>
              <a:t>2025 </a:t>
            </a:r>
            <a:r>
              <a:rPr lang="tr-TR" sz="1300"/>
              <a:t>yılı ilk 10 ayında </a:t>
            </a:r>
            <a:r>
              <a:rPr lang="tr-TR" sz="1300" b="1"/>
              <a:t>19.474 konteyner</a:t>
            </a:r>
            <a:r>
              <a:rPr lang="tr-TR" sz="1300"/>
              <a:t> elleçlediği dikkate alındığında, </a:t>
            </a:r>
            <a:r>
              <a:rPr lang="tr-TR" sz="1300" smtClean="0"/>
              <a:t>Giresun </a:t>
            </a:r>
            <a:r>
              <a:rPr lang="tr-TR" sz="1300"/>
              <a:t>Limanı’nın </a:t>
            </a:r>
            <a:r>
              <a:rPr lang="tr-TR" sz="1300" b="1"/>
              <a:t>18.335 konteyner</a:t>
            </a:r>
            <a:r>
              <a:rPr lang="tr-TR" sz="1300"/>
              <a:t> ile Trabzon’a oldukça yakın bir performans göstermesi bölgesel açıdan dikkat çekici bir başarıdır.</a:t>
            </a:r>
          </a:p>
        </p:txBody>
      </p:sp>
    </p:spTree>
    <p:extLst>
      <p:ext uri="{BB962C8B-B14F-4D97-AF65-F5344CB8AC3E}">
        <p14:creationId xmlns:p14="http://schemas.microsoft.com/office/powerpoint/2010/main" val="33861134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etin kutusu 8"/>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Giresun Limanı</a:t>
            </a:r>
            <a:endParaRPr lang="tr-TR" dirty="0" smtClean="0">
              <a:solidFill>
                <a:schemeClr val="bg1"/>
              </a:solidFill>
              <a:latin typeface="Trebuchet MS" panose="020B0603020202020204" pitchFamily="34" charset="0"/>
            </a:endParaRPr>
          </a:p>
        </p:txBody>
      </p:sp>
      <p:graphicFrame>
        <p:nvGraphicFramePr>
          <p:cNvPr id="8" name="Grafik 7"/>
          <p:cNvGraphicFramePr/>
          <p:nvPr>
            <p:extLst>
              <p:ext uri="{D42A27DB-BD31-4B8C-83A1-F6EECF244321}">
                <p14:modId xmlns:p14="http://schemas.microsoft.com/office/powerpoint/2010/main" val="322381670"/>
              </p:ext>
            </p:extLst>
          </p:nvPr>
        </p:nvGraphicFramePr>
        <p:xfrm>
          <a:off x="469392" y="1474233"/>
          <a:ext cx="11244072" cy="3728704"/>
        </p:xfrm>
        <a:graphic>
          <a:graphicData uri="http://schemas.openxmlformats.org/drawingml/2006/chart">
            <c:chart xmlns:c="http://schemas.openxmlformats.org/drawingml/2006/chart" xmlns:r="http://schemas.openxmlformats.org/officeDocument/2006/relationships" r:id="rId3"/>
          </a:graphicData>
        </a:graphic>
      </p:graphicFrame>
      <p:sp>
        <p:nvSpPr>
          <p:cNvPr id="4" name="Dikdörtgen 3"/>
          <p:cNvSpPr/>
          <p:nvPr/>
        </p:nvSpPr>
        <p:spPr>
          <a:xfrm>
            <a:off x="469392" y="5202937"/>
            <a:ext cx="11244072" cy="1569660"/>
          </a:xfrm>
          <a:prstGeom prst="rect">
            <a:avLst/>
          </a:prstGeom>
        </p:spPr>
        <p:txBody>
          <a:bodyPr wrap="square">
            <a:spAutoFit/>
          </a:bodyPr>
          <a:lstStyle/>
          <a:p>
            <a:pPr marL="171450" indent="-171450" algn="just">
              <a:buFont typeface="Wingdings" panose="05000000000000000000" pitchFamily="2" charset="2"/>
              <a:buChar char="Ø"/>
            </a:pPr>
            <a:r>
              <a:rPr lang="tr-TR" sz="1200"/>
              <a:t>2011–2024 yılları arasındaki 14 yıllık dönemde Giresun Limanı’na toplam </a:t>
            </a:r>
            <a:r>
              <a:rPr lang="tr-TR" sz="1200" b="1"/>
              <a:t>1.733 gemi</a:t>
            </a:r>
            <a:r>
              <a:rPr lang="tr-TR" sz="1200"/>
              <a:t> uğramıştır. Bu rakam, yıllık ortalama </a:t>
            </a:r>
            <a:r>
              <a:rPr lang="tr-TR" sz="1200" b="1"/>
              <a:t>124 gemiye</a:t>
            </a:r>
            <a:r>
              <a:rPr lang="tr-TR" sz="1200"/>
              <a:t> karşılık gelmektedir. Gemilerin </a:t>
            </a:r>
            <a:r>
              <a:rPr lang="tr-TR" sz="1200" b="1"/>
              <a:t>%61’i yabancı bayraklı</a:t>
            </a:r>
            <a:r>
              <a:rPr lang="tr-TR" sz="1200"/>
              <a:t> (</a:t>
            </a:r>
            <a:r>
              <a:rPr lang="tr-TR" sz="1200" b="1"/>
              <a:t>1.053 gemi</a:t>
            </a:r>
            <a:r>
              <a:rPr lang="tr-TR" sz="1200"/>
              <a:t>), </a:t>
            </a:r>
            <a:r>
              <a:rPr lang="tr-TR" sz="1200" b="1"/>
              <a:t>%39’u Türk bayraklıdır</a:t>
            </a:r>
            <a:r>
              <a:rPr lang="tr-TR" sz="1200"/>
              <a:t> (</a:t>
            </a:r>
            <a:r>
              <a:rPr lang="tr-TR" sz="1200" b="1"/>
              <a:t>680 gemi</a:t>
            </a:r>
            <a:r>
              <a:rPr lang="tr-TR" sz="1200"/>
              <a:t>). Yıllık ortalamaya göre ise Giresun Limanı’na her yıl yaklaşık </a:t>
            </a:r>
            <a:r>
              <a:rPr lang="tr-TR" sz="1200" b="1"/>
              <a:t>75 yabancı</a:t>
            </a:r>
            <a:r>
              <a:rPr lang="tr-TR" sz="1200"/>
              <a:t> ve </a:t>
            </a:r>
            <a:r>
              <a:rPr lang="tr-TR" sz="1200" b="1"/>
              <a:t>49 Türk</a:t>
            </a:r>
            <a:r>
              <a:rPr lang="tr-TR" sz="1200"/>
              <a:t> bayraklı gemi gelmiştir.</a:t>
            </a:r>
          </a:p>
          <a:p>
            <a:pPr marL="171450" indent="-171450" algn="just">
              <a:buFont typeface="Wingdings" panose="05000000000000000000" pitchFamily="2" charset="2"/>
              <a:buChar char="Ø"/>
            </a:pPr>
            <a:r>
              <a:rPr lang="tr-TR" sz="1200"/>
              <a:t>En fazla gemi hareketi </a:t>
            </a:r>
            <a:r>
              <a:rPr lang="tr-TR" sz="1200" b="1"/>
              <a:t>2012 yılında</a:t>
            </a:r>
            <a:r>
              <a:rPr lang="tr-TR" sz="1200"/>
              <a:t>, en düşük gemi sayısı ise </a:t>
            </a:r>
            <a:r>
              <a:rPr lang="tr-TR" sz="1200" b="1"/>
              <a:t>2018 yılında</a:t>
            </a:r>
            <a:r>
              <a:rPr lang="tr-TR" sz="1200"/>
              <a:t> gerçekleşmiştir. 2018’in aynı zamanda yük elleçleme hacminin en düşük olduğu yıl olması, gemi sayısı ile elleçleme performansının paralel seyrettiğini göstermektedir. Öte yandan, yük elleçleme hacminin zirveye çıktığı </a:t>
            </a:r>
            <a:r>
              <a:rPr lang="tr-TR" sz="1200" b="1"/>
              <a:t>2021 yılı</a:t>
            </a:r>
            <a:r>
              <a:rPr lang="tr-TR" sz="1200"/>
              <a:t>, gemi sayısının en yüksek olduğu yıl değildir. Bu durum özellikle </a:t>
            </a:r>
            <a:r>
              <a:rPr lang="tr-TR" sz="1200" b="1"/>
              <a:t>2019 sonrası gelen gemilerin daha yüksek tonajlı</a:t>
            </a:r>
            <a:r>
              <a:rPr lang="tr-TR" sz="1200"/>
              <a:t> olduğunu ve limanın operasyonel kapasitesinin belirgin biçimde arttığını ortaya koymaktadır.</a:t>
            </a:r>
          </a:p>
          <a:p>
            <a:pPr marL="171450" indent="-171450" algn="just">
              <a:buFont typeface="Wingdings" panose="05000000000000000000" pitchFamily="2" charset="2"/>
              <a:buChar char="Ø"/>
            </a:pPr>
            <a:r>
              <a:rPr lang="tr-TR" sz="1200"/>
              <a:t>Giresun Limanı, 2025 yılı ilk 10 ayındaki toplam gemi sayısıyla Türkiye’de gemi hareketleri bakımından aktif 51 liman arasında </a:t>
            </a:r>
            <a:r>
              <a:rPr lang="tr-TR" sz="1200" b="1"/>
              <a:t>36. sırada</a:t>
            </a:r>
            <a:r>
              <a:rPr lang="tr-TR" sz="1200"/>
              <a:t>, TR90 Bölgesi’nde ise </a:t>
            </a:r>
            <a:r>
              <a:rPr lang="tr-TR" sz="1200" b="1" smtClean="0"/>
              <a:t>4</a:t>
            </a:r>
            <a:r>
              <a:rPr lang="tr-TR" sz="1200" b="1"/>
              <a:t>. sırada</a:t>
            </a:r>
            <a:r>
              <a:rPr lang="tr-TR" sz="1200"/>
              <a:t> yer almıştır. Ancak gemi tonajları açısından bakıldığında Giresun Limanı, Türkiye’de </a:t>
            </a:r>
            <a:r>
              <a:rPr lang="tr-TR" sz="1200" b="1"/>
              <a:t>34. sırada</a:t>
            </a:r>
            <a:r>
              <a:rPr lang="tr-TR" sz="1200"/>
              <a:t>, TR90 Bölgesi’nde ise </a:t>
            </a:r>
            <a:r>
              <a:rPr lang="tr-TR" sz="1200" b="1" smtClean="0"/>
              <a:t>2</a:t>
            </a:r>
            <a:r>
              <a:rPr lang="tr-TR" sz="1200" b="1"/>
              <a:t>. sırada</a:t>
            </a:r>
            <a:r>
              <a:rPr lang="tr-TR" sz="1200"/>
              <a:t> bulunmaktadır. Bu durum, Giresun Limanı’na uğrayan gemi sayısının görece düşük olmasına rağmen, limanın </a:t>
            </a:r>
            <a:r>
              <a:rPr lang="tr-TR" sz="1200" b="1"/>
              <a:t>daha yüksek tonajlı gemileri çektiğini</a:t>
            </a:r>
            <a:r>
              <a:rPr lang="tr-TR" sz="1200"/>
              <a:t> ve kapasitesini buna uygun şekilde büyüttüğünü göstermektedir.</a:t>
            </a:r>
          </a:p>
        </p:txBody>
      </p:sp>
      <p:sp>
        <p:nvSpPr>
          <p:cNvPr id="5" name="Dikdörtgen 4"/>
          <p:cNvSpPr/>
          <p:nvPr/>
        </p:nvSpPr>
        <p:spPr>
          <a:xfrm>
            <a:off x="469392" y="4859149"/>
            <a:ext cx="4082796" cy="261610"/>
          </a:xfrm>
          <a:prstGeom prst="rect">
            <a:avLst/>
          </a:prstGeom>
        </p:spPr>
        <p:txBody>
          <a:bodyPr wrap="square">
            <a:spAutoFit/>
          </a:bodyPr>
          <a:lstStyle/>
          <a:p>
            <a:pPr lvl="0"/>
            <a:r>
              <a:rPr lang="tr-TR" sz="1100" b="1" dirty="0" smtClean="0"/>
              <a:t>Kaynak: T.C. Ulaştırma ve Altyapı Bakanlığı Liman İstatistikleri</a:t>
            </a:r>
            <a:endParaRPr lang="tr-TR" sz="1100" dirty="0"/>
          </a:p>
        </p:txBody>
      </p:sp>
    </p:spTree>
    <p:extLst>
      <p:ext uri="{BB962C8B-B14F-4D97-AF65-F5344CB8AC3E}">
        <p14:creationId xmlns:p14="http://schemas.microsoft.com/office/powerpoint/2010/main" val="5161118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8526" y="1086612"/>
            <a:ext cx="6660642"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Doğu Karadeniz Kalkınma Ajansı &amp; Giresun Yatırım Destek Ofisi</a:t>
            </a:r>
            <a:endParaRPr lang="tr-TR">
              <a:solidFill>
                <a:schemeClr val="bg1"/>
              </a:solidFill>
              <a:latin typeface="Trebuchet MS" panose="020B0603020202020204" pitchFamily="34" charset="0"/>
            </a:endParaRPr>
          </a:p>
        </p:txBody>
      </p:sp>
      <p:sp>
        <p:nvSpPr>
          <p:cNvPr id="4" name="Metin kutusu 3"/>
          <p:cNvSpPr txBox="1"/>
          <p:nvPr/>
        </p:nvSpPr>
        <p:spPr>
          <a:xfrm>
            <a:off x="599591" y="1648406"/>
            <a:ext cx="6185257" cy="2462213"/>
          </a:xfrm>
          <a:prstGeom prst="rect">
            <a:avLst/>
          </a:prstGeom>
          <a:noFill/>
        </p:spPr>
        <p:txBody>
          <a:bodyPr wrap="square" rtlCol="0">
            <a:spAutoFit/>
          </a:bodyPr>
          <a:lstStyle/>
          <a:p>
            <a:pPr algn="just"/>
            <a:r>
              <a:rPr lang="tr-TR" sz="1400" b="1" dirty="0" smtClean="0">
                <a:solidFill>
                  <a:schemeClr val="accent1">
                    <a:lumMod val="50000"/>
                  </a:schemeClr>
                </a:solidFill>
              </a:rPr>
              <a:t>Doğu Karadeniz Kalkınma </a:t>
            </a:r>
            <a:r>
              <a:rPr lang="tr-TR" sz="1400" b="1" smtClean="0">
                <a:solidFill>
                  <a:schemeClr val="accent1">
                    <a:lumMod val="50000"/>
                  </a:schemeClr>
                </a:solidFill>
              </a:rPr>
              <a:t>Ajansı ( DOKA )</a:t>
            </a:r>
          </a:p>
          <a:p>
            <a:pPr algn="just"/>
            <a:endParaRPr lang="tr-TR" sz="1400" b="1" dirty="0" smtClean="0">
              <a:solidFill>
                <a:schemeClr val="accent1">
                  <a:lumMod val="50000"/>
                </a:schemeClr>
              </a:solidFill>
            </a:endParaRPr>
          </a:p>
          <a:p>
            <a:pPr algn="just"/>
            <a:r>
              <a:rPr lang="tr-TR" sz="1400" smtClean="0"/>
              <a:t>TR90 Doğu Karadeniz Bölgesi ( Artvin</a:t>
            </a:r>
            <a:r>
              <a:rPr lang="tr-TR" sz="1400" dirty="0"/>
              <a:t>, Giresun, Gümüşhane, Ordu, Rize </a:t>
            </a:r>
            <a:r>
              <a:rPr lang="tr-TR" sz="1400"/>
              <a:t>ve </a:t>
            </a:r>
            <a:r>
              <a:rPr lang="tr-TR" sz="1400" smtClean="0"/>
              <a:t>Trabzon )</a:t>
            </a:r>
          </a:p>
          <a:p>
            <a:pPr algn="just"/>
            <a:r>
              <a:rPr lang="tr-TR" sz="1400" smtClean="0"/>
              <a:t>illerinde faaliyet göstermektedir. Merkezi </a:t>
            </a:r>
            <a:r>
              <a:rPr lang="tr-TR" sz="1400" dirty="0"/>
              <a:t>Trabzon’da olup diğer illerde Yatırım Destek Ofisleri yer </a:t>
            </a:r>
            <a:r>
              <a:rPr lang="tr-TR" sz="1400" smtClean="0"/>
              <a:t>almaktadır.</a:t>
            </a:r>
          </a:p>
          <a:p>
            <a:pPr algn="just"/>
            <a:endParaRPr lang="tr-TR" sz="1400" dirty="0"/>
          </a:p>
          <a:p>
            <a:pPr marL="285750" indent="-285750" algn="just">
              <a:buFont typeface="Wingdings" panose="05000000000000000000" pitchFamily="2" charset="2"/>
              <a:buChar char="ü"/>
            </a:pPr>
            <a:r>
              <a:rPr lang="tr-TR" sz="1400" dirty="0" smtClean="0"/>
              <a:t>Bölgenin kırsal ve yerel kalkınma kapasitesini, iş ve yatırım imkanlarını geliştirir.</a:t>
            </a:r>
          </a:p>
          <a:p>
            <a:pPr marL="285750" indent="-285750" algn="just">
              <a:buFont typeface="Wingdings" panose="05000000000000000000" pitchFamily="2" charset="2"/>
              <a:buChar char="ü"/>
            </a:pPr>
            <a:r>
              <a:rPr lang="tr-TR" sz="1400" dirty="0" smtClean="0"/>
              <a:t>Kamu ve özel sektör arasındaki işbirliğini geliştirir.</a:t>
            </a:r>
          </a:p>
          <a:p>
            <a:pPr marL="285750" indent="-285750" algn="just">
              <a:buFont typeface="Wingdings" panose="05000000000000000000" pitchFamily="2" charset="2"/>
              <a:buChar char="ü"/>
            </a:pPr>
            <a:r>
              <a:rPr lang="tr-TR" sz="1400" dirty="0" smtClean="0"/>
              <a:t>İç ve dış kaynaklı fonları, bölgenin plan ve programlarına uygun olarak kullanır.</a:t>
            </a:r>
          </a:p>
          <a:p>
            <a:pPr marL="285750" indent="-285750" algn="just">
              <a:buFont typeface="Wingdings" panose="05000000000000000000" pitchFamily="2" charset="2"/>
              <a:buChar char="ü"/>
            </a:pPr>
            <a:r>
              <a:rPr lang="tr-TR" sz="1400" dirty="0" smtClean="0"/>
              <a:t>Ekonomik ve sosyal gelişmeyi hızlandırır, rekabet gücünü artırır.</a:t>
            </a:r>
          </a:p>
          <a:p>
            <a:pPr marL="285750" indent="-285750" algn="just">
              <a:buFont typeface="Wingdings" panose="05000000000000000000" pitchFamily="2" charset="2"/>
              <a:buChar char="ü"/>
            </a:pPr>
            <a:r>
              <a:rPr lang="tr-TR" sz="1400" dirty="0" smtClean="0"/>
              <a:t>Ulusal ve uluslararası düzeylerde bölgeyi tanıtır.</a:t>
            </a:r>
          </a:p>
        </p:txBody>
      </p:sp>
      <p:sp>
        <p:nvSpPr>
          <p:cNvPr id="5" name="Metin kutusu 4"/>
          <p:cNvSpPr txBox="1"/>
          <p:nvPr/>
        </p:nvSpPr>
        <p:spPr>
          <a:xfrm>
            <a:off x="7059168" y="1648406"/>
            <a:ext cx="4215384" cy="2462213"/>
          </a:xfrm>
          <a:prstGeom prst="rect">
            <a:avLst/>
          </a:prstGeom>
          <a:noFill/>
        </p:spPr>
        <p:txBody>
          <a:bodyPr wrap="square" rtlCol="0">
            <a:spAutoFit/>
          </a:bodyPr>
          <a:lstStyle/>
          <a:p>
            <a:r>
              <a:rPr lang="tr-TR" sz="1400" b="1" smtClean="0">
                <a:solidFill>
                  <a:schemeClr val="accent1">
                    <a:lumMod val="50000"/>
                  </a:schemeClr>
                </a:solidFill>
              </a:rPr>
              <a:t>Giresun Yatırım Destek Ofisi</a:t>
            </a:r>
          </a:p>
          <a:p>
            <a:endParaRPr lang="tr-TR" sz="1400" b="1" smtClean="0">
              <a:solidFill>
                <a:schemeClr val="accent1">
                  <a:lumMod val="50000"/>
                </a:schemeClr>
              </a:solidFill>
            </a:endParaRPr>
          </a:p>
          <a:p>
            <a:r>
              <a:rPr lang="tr-TR" sz="1400" smtClean="0"/>
              <a:t>Sultan Selim Mah. GMK Bulvarı No:1 - Merkez / Giresun</a:t>
            </a:r>
          </a:p>
          <a:p>
            <a:r>
              <a:rPr lang="tr-TR" sz="1400" smtClean="0"/>
              <a:t>( Giresun TSO’nun altında yer almaktadır. )</a:t>
            </a:r>
            <a:endParaRPr lang="tr-TR" sz="1400"/>
          </a:p>
          <a:p>
            <a:endParaRPr lang="tr-TR" sz="1400" b="1" dirty="0" smtClean="0">
              <a:solidFill>
                <a:schemeClr val="accent1">
                  <a:lumMod val="50000"/>
                </a:schemeClr>
              </a:solidFill>
            </a:endParaRPr>
          </a:p>
          <a:p>
            <a:pPr marL="285750" indent="-285750">
              <a:buFont typeface="Wingdings" panose="05000000000000000000" pitchFamily="2" charset="2"/>
              <a:buChar char="ü"/>
            </a:pPr>
            <a:r>
              <a:rPr lang="tr-TR" sz="1400" dirty="0"/>
              <a:t>Proje Hazırlama ve Danışmanlık</a:t>
            </a:r>
          </a:p>
          <a:p>
            <a:pPr marL="285750" indent="-285750">
              <a:buFont typeface="Wingdings" panose="05000000000000000000" pitchFamily="2" charset="2"/>
              <a:buChar char="ü"/>
            </a:pPr>
            <a:r>
              <a:rPr lang="tr-TR" sz="1400" dirty="0"/>
              <a:t>Sektör Raporları, Fizibilite, Analiz ve İncelemeler</a:t>
            </a:r>
          </a:p>
          <a:p>
            <a:pPr marL="285750" indent="-285750">
              <a:buFont typeface="Wingdings" panose="05000000000000000000" pitchFamily="2" charset="2"/>
              <a:buChar char="ü"/>
            </a:pPr>
            <a:r>
              <a:rPr lang="tr-TR" sz="1400" dirty="0"/>
              <a:t>Önemli Yatırımların Takibi</a:t>
            </a:r>
          </a:p>
          <a:p>
            <a:pPr marL="285750" indent="-285750">
              <a:buFont typeface="Wingdings" panose="05000000000000000000" pitchFamily="2" charset="2"/>
              <a:buChar char="ü"/>
            </a:pPr>
            <a:r>
              <a:rPr lang="tr-TR" sz="1400" dirty="0" smtClean="0"/>
              <a:t>Yatırım Ortamının Tanıtımı </a:t>
            </a:r>
            <a:r>
              <a:rPr lang="tr-TR" sz="1400" dirty="0"/>
              <a:t>ve Yatırımcı Çekme</a:t>
            </a:r>
          </a:p>
          <a:p>
            <a:pPr marL="285750" indent="-285750">
              <a:buFont typeface="Wingdings" panose="05000000000000000000" pitchFamily="2" charset="2"/>
              <a:buChar char="ü"/>
            </a:pPr>
            <a:r>
              <a:rPr lang="tr-TR" sz="1400" dirty="0"/>
              <a:t>Bilgilendirme ve Danışmanlık Faaliyetleri</a:t>
            </a:r>
          </a:p>
          <a:p>
            <a:pPr marL="285750" indent="-285750">
              <a:buFont typeface="Wingdings" panose="05000000000000000000" pitchFamily="2" charset="2"/>
              <a:buChar char="ü"/>
            </a:pPr>
            <a:r>
              <a:rPr lang="tr-TR" sz="1400" dirty="0" smtClean="0"/>
              <a:t>Kamu Kurumları, STK’lar ve Özel Sektör İle İşbirliği</a:t>
            </a:r>
            <a:endParaRPr lang="tr-TR" sz="1400" dirty="0"/>
          </a:p>
        </p:txBody>
      </p:sp>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982" y="4206240"/>
            <a:ext cx="10589721" cy="2487167"/>
          </a:xfrm>
          <a:prstGeom prst="rect">
            <a:avLst/>
          </a:prstGeom>
        </p:spPr>
      </p:pic>
    </p:spTree>
    <p:extLst>
      <p:ext uri="{BB962C8B-B14F-4D97-AF65-F5344CB8AC3E}">
        <p14:creationId xmlns:p14="http://schemas.microsoft.com/office/powerpoint/2010/main" val="35349609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390524" y="1104900"/>
            <a:ext cx="4343401" cy="369332"/>
          </a:xfrm>
          <a:prstGeom prst="rect">
            <a:avLst/>
          </a:prstGeom>
          <a:noFill/>
        </p:spPr>
        <p:txBody>
          <a:bodyPr wrap="square" rtlCol="0">
            <a:spAutoFit/>
          </a:bodyPr>
          <a:lstStyle/>
          <a:p>
            <a:r>
              <a:rPr lang="tr-TR" dirty="0" smtClean="0">
                <a:solidFill>
                  <a:schemeClr val="bg1"/>
                </a:solidFill>
                <a:latin typeface="Trebuchet MS" panose="020B0603020202020204" pitchFamily="34" charset="0"/>
              </a:rPr>
              <a:t>Ordu &amp; Giresun Havalimanı</a:t>
            </a:r>
          </a:p>
        </p:txBody>
      </p:sp>
      <p:sp>
        <p:nvSpPr>
          <p:cNvPr id="7" name="Metin kutusu 6">
            <a:extLst>
              <a:ext uri="{FF2B5EF4-FFF2-40B4-BE49-F238E27FC236}">
                <a16:creationId xmlns:a16="http://schemas.microsoft.com/office/drawing/2014/main" id="{AF0F5FE4-9D56-910B-1795-272A94DCEAE2}"/>
              </a:ext>
            </a:extLst>
          </p:cNvPr>
          <p:cNvSpPr txBox="1"/>
          <p:nvPr/>
        </p:nvSpPr>
        <p:spPr>
          <a:xfrm>
            <a:off x="533399" y="1510297"/>
            <a:ext cx="7219951" cy="5355312"/>
          </a:xfrm>
          <a:prstGeom prst="rect">
            <a:avLst/>
          </a:prstGeom>
          <a:noFill/>
        </p:spPr>
        <p:txBody>
          <a:bodyPr wrap="square" rtlCol="0">
            <a:spAutoFit/>
          </a:bodyPr>
          <a:lstStyle/>
          <a:p>
            <a:pPr marL="285750" indent="-285750" algn="just">
              <a:buFont typeface="Wingdings" panose="05000000000000000000" pitchFamily="2" charset="2"/>
              <a:buChar char="Ø"/>
            </a:pPr>
            <a:r>
              <a:rPr lang="tr-TR"/>
              <a:t>Ordu &amp; Giresun Havalimanı, Ordu’nun Gülyalı ile Giresun’un Piraziz ilçeleri arasında 2011–2015 yılları arasında inşa edilmiş ve </a:t>
            </a:r>
            <a:r>
              <a:rPr lang="tr-TR" b="1"/>
              <a:t>22 Mayıs 2015’te hizmete açılmıştır</a:t>
            </a:r>
            <a:r>
              <a:rPr lang="tr-TR"/>
              <a:t>. Türkiye’nin ve Avrupa’nın </a:t>
            </a:r>
            <a:r>
              <a:rPr lang="tr-TR" b="1"/>
              <a:t>deniz üzerine inşa edilen ilk havalimanı</a:t>
            </a:r>
            <a:r>
              <a:rPr lang="tr-TR"/>
              <a:t> olma özelliğini taşımaktadır</a:t>
            </a:r>
            <a:r>
              <a:rPr lang="tr-TR" smtClean="0"/>
              <a:t>.</a:t>
            </a:r>
          </a:p>
          <a:p>
            <a:pPr marL="285750" indent="-285750" algn="just">
              <a:buFont typeface="Wingdings" panose="05000000000000000000" pitchFamily="2" charset="2"/>
              <a:buChar char="Ø"/>
            </a:pPr>
            <a:endParaRPr lang="tr-TR"/>
          </a:p>
          <a:p>
            <a:pPr marL="285750" indent="-285750" algn="just">
              <a:buFont typeface="Wingdings" panose="05000000000000000000" pitchFamily="2" charset="2"/>
              <a:buChar char="Ø"/>
            </a:pPr>
            <a:r>
              <a:rPr lang="tr-TR"/>
              <a:t>Havalimanı, yıllık </a:t>
            </a:r>
            <a:r>
              <a:rPr lang="tr-TR" b="1"/>
              <a:t>2 milyon yolcu kapasitesine</a:t>
            </a:r>
            <a:r>
              <a:rPr lang="tr-TR"/>
              <a:t> sahiptir. Pist uzunluğu </a:t>
            </a:r>
            <a:r>
              <a:rPr lang="tr-TR" b="1"/>
              <a:t>3.000 metre</a:t>
            </a:r>
            <a:r>
              <a:rPr lang="tr-TR"/>
              <a:t>, genişliği </a:t>
            </a:r>
            <a:r>
              <a:rPr lang="tr-TR" b="1"/>
              <a:t>45 metre</a:t>
            </a:r>
            <a:r>
              <a:rPr lang="tr-TR"/>
              <a:t>, pist kalınlığı ise </a:t>
            </a:r>
            <a:r>
              <a:rPr lang="tr-TR" b="1"/>
              <a:t>1 metre</a:t>
            </a:r>
            <a:r>
              <a:rPr lang="tr-TR"/>
              <a:t>dir. Apron kapasitesi </a:t>
            </a:r>
            <a:r>
              <a:rPr lang="tr-TR" b="1"/>
              <a:t>9 uçak</a:t>
            </a:r>
            <a:r>
              <a:rPr lang="tr-TR"/>
              <a:t>, terminalde </a:t>
            </a:r>
            <a:r>
              <a:rPr lang="tr-TR" b="1"/>
              <a:t>20 adet check-in bankosu</a:t>
            </a:r>
            <a:r>
              <a:rPr lang="tr-TR"/>
              <a:t> bulunmaktadır. Toplam </a:t>
            </a:r>
            <a:r>
              <a:rPr lang="tr-TR" b="1"/>
              <a:t>31.400 m²</a:t>
            </a:r>
            <a:r>
              <a:rPr lang="tr-TR"/>
              <a:t> kapalı alanın </a:t>
            </a:r>
            <a:r>
              <a:rPr lang="tr-TR" b="1"/>
              <a:t>20.250 m²’si</a:t>
            </a:r>
            <a:r>
              <a:rPr lang="tr-TR"/>
              <a:t> Terminal Binası’dır. Otopark kapasitesi </a:t>
            </a:r>
            <a:r>
              <a:rPr lang="tr-TR" b="1"/>
              <a:t>289 araç</a:t>
            </a:r>
            <a:r>
              <a:rPr lang="tr-TR"/>
              <a:t> (60 açık, 229 kapalı) şeklindedir</a:t>
            </a:r>
            <a:r>
              <a:rPr lang="tr-TR" smtClean="0"/>
              <a:t>.</a:t>
            </a:r>
          </a:p>
          <a:p>
            <a:pPr marL="285750" indent="-285750" algn="just">
              <a:buFont typeface="Wingdings" panose="05000000000000000000" pitchFamily="2" charset="2"/>
              <a:buChar char="Ø"/>
            </a:pPr>
            <a:endParaRPr lang="tr-TR"/>
          </a:p>
          <a:p>
            <a:pPr marL="285750" indent="-285750" algn="just">
              <a:buFont typeface="Wingdings" panose="05000000000000000000" pitchFamily="2" charset="2"/>
              <a:buChar char="Ø"/>
            </a:pPr>
            <a:r>
              <a:rPr lang="tr-TR"/>
              <a:t>Havalimanından iç hatlarda </a:t>
            </a:r>
            <a:r>
              <a:rPr lang="tr-TR" b="1"/>
              <a:t>Ankara, İstanbul ve İzmir</a:t>
            </a:r>
            <a:r>
              <a:rPr lang="tr-TR"/>
              <a:t> şehirlerine direkt uçuş yapılmaktadır. Dış hatlarda ise hâlihazırda </a:t>
            </a:r>
            <a:r>
              <a:rPr lang="tr-TR" b="1"/>
              <a:t>Düsseldorf</a:t>
            </a:r>
            <a:r>
              <a:rPr lang="tr-TR"/>
              <a:t>’a direkt sefer bulunmaktadır; dönemsel olarak </a:t>
            </a:r>
            <a:r>
              <a:rPr lang="tr-TR" b="1"/>
              <a:t>Kıbrıs uçuşları</a:t>
            </a:r>
            <a:r>
              <a:rPr lang="tr-TR"/>
              <a:t> da açılabilmektedir</a:t>
            </a:r>
            <a:r>
              <a:rPr lang="tr-TR" smtClean="0"/>
              <a:t>.</a:t>
            </a:r>
          </a:p>
          <a:p>
            <a:pPr marL="285750" indent="-285750" algn="just">
              <a:buFont typeface="Wingdings" panose="05000000000000000000" pitchFamily="2" charset="2"/>
              <a:buChar char="Ø"/>
            </a:pPr>
            <a:endParaRPr lang="tr-TR"/>
          </a:p>
          <a:p>
            <a:pPr marL="285750" indent="-285750" algn="just">
              <a:buFont typeface="Wingdings" panose="05000000000000000000" pitchFamily="2" charset="2"/>
              <a:buChar char="Ø"/>
            </a:pPr>
            <a:r>
              <a:rPr lang="tr-TR"/>
              <a:t>Bir sonraki slaytta </a:t>
            </a:r>
            <a:r>
              <a:rPr lang="tr-TR" b="1"/>
              <a:t>uçak ve yolcu sayıları</a:t>
            </a:r>
            <a:r>
              <a:rPr lang="tr-TR"/>
              <a:t> yer almakta olup parantez içindeki oranlar bir önceki yıla göre değişimleri göstermektedir. </a:t>
            </a:r>
            <a:r>
              <a:rPr lang="tr-TR" b="1"/>
              <a:t>Yeşil renk artışı</a:t>
            </a:r>
            <a:r>
              <a:rPr lang="tr-TR"/>
              <a:t>, </a:t>
            </a:r>
            <a:r>
              <a:rPr lang="tr-TR" b="1"/>
              <a:t>kırmızı renk düşüşü</a:t>
            </a:r>
            <a:r>
              <a:rPr lang="tr-TR"/>
              <a:t> ifade etmektedir. 2025 yılı verileri </a:t>
            </a:r>
            <a:r>
              <a:rPr lang="tr-TR" b="1"/>
              <a:t>ilk 10 aya</a:t>
            </a:r>
            <a:r>
              <a:rPr lang="tr-TR"/>
              <a:t> aittir.</a:t>
            </a:r>
          </a:p>
        </p:txBody>
      </p:sp>
      <p:pic>
        <p:nvPicPr>
          <p:cNvPr id="8" name="Resim 7"/>
          <p:cNvPicPr>
            <a:picLocks/>
          </p:cNvPicPr>
          <p:nvPr/>
        </p:nvPicPr>
        <p:blipFill>
          <a:blip r:embed="rId3">
            <a:extLst>
              <a:ext uri="{28A0092B-C50C-407E-A947-70E740481C1C}">
                <a14:useLocalDpi xmlns:a14="http://schemas.microsoft.com/office/drawing/2010/main" val="0"/>
              </a:ext>
            </a:extLst>
          </a:blip>
          <a:stretch>
            <a:fillRect/>
          </a:stretch>
        </p:blipFill>
        <p:spPr>
          <a:xfrm>
            <a:off x="7839076" y="4187953"/>
            <a:ext cx="3419476" cy="2636704"/>
          </a:xfrm>
          <a:prstGeom prst="rect">
            <a:avLst/>
          </a:prstGeom>
          <a:ln>
            <a:noFill/>
          </a:ln>
          <a:effectLst>
            <a:softEdge rad="112500"/>
          </a:effectLst>
        </p:spPr>
      </p:pic>
      <p:pic>
        <p:nvPicPr>
          <p:cNvPr id="9" name="Resim 8"/>
          <p:cNvPicPr>
            <a:picLocks/>
          </p:cNvPicPr>
          <p:nvPr/>
        </p:nvPicPr>
        <p:blipFill>
          <a:blip r:embed="rId4">
            <a:extLst>
              <a:ext uri="{28A0092B-C50C-407E-A947-70E740481C1C}">
                <a14:useLocalDpi xmlns:a14="http://schemas.microsoft.com/office/drawing/2010/main" val="0"/>
              </a:ext>
            </a:extLst>
          </a:blip>
          <a:stretch>
            <a:fillRect/>
          </a:stretch>
        </p:blipFill>
        <p:spPr>
          <a:xfrm>
            <a:off x="7839076" y="1603322"/>
            <a:ext cx="3419476" cy="2502334"/>
          </a:xfrm>
          <a:prstGeom prst="rect">
            <a:avLst/>
          </a:prstGeom>
          <a:ln>
            <a:noFill/>
          </a:ln>
          <a:effectLst>
            <a:softEdge rad="112500"/>
          </a:effectLst>
        </p:spPr>
      </p:pic>
    </p:spTree>
    <p:extLst>
      <p:ext uri="{BB962C8B-B14F-4D97-AF65-F5344CB8AC3E}">
        <p14:creationId xmlns:p14="http://schemas.microsoft.com/office/powerpoint/2010/main" val="31021697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6504052"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DHMİ Ordu &amp; Giresun Havalimanı Uçak ve Yolcu İstatistikleri</a:t>
            </a:r>
          </a:p>
        </p:txBody>
      </p:sp>
      <p:graphicFrame>
        <p:nvGraphicFramePr>
          <p:cNvPr id="3" name="Tablo 2"/>
          <p:cNvGraphicFramePr>
            <a:graphicFrameLocks noGrp="1"/>
          </p:cNvGraphicFramePr>
          <p:nvPr>
            <p:extLst>
              <p:ext uri="{D42A27DB-BD31-4B8C-83A1-F6EECF244321}">
                <p14:modId xmlns:p14="http://schemas.microsoft.com/office/powerpoint/2010/main" val="2994542125"/>
              </p:ext>
            </p:extLst>
          </p:nvPr>
        </p:nvGraphicFramePr>
        <p:xfrm>
          <a:off x="472440" y="1474232"/>
          <a:ext cx="11231879" cy="2843499"/>
        </p:xfrm>
        <a:graphic>
          <a:graphicData uri="http://schemas.openxmlformats.org/drawingml/2006/table">
            <a:tbl>
              <a:tblPr firstRow="1" firstCol="1" bandRow="1"/>
              <a:tblGrid>
                <a:gridCol w="530251">
                  <a:extLst>
                    <a:ext uri="{9D8B030D-6E8A-4147-A177-3AD203B41FA5}">
                      <a16:colId xmlns:a16="http://schemas.microsoft.com/office/drawing/2014/main" val="1919827840"/>
                    </a:ext>
                  </a:extLst>
                </a:gridCol>
                <a:gridCol w="2143471">
                  <a:extLst>
                    <a:ext uri="{9D8B030D-6E8A-4147-A177-3AD203B41FA5}">
                      <a16:colId xmlns:a16="http://schemas.microsoft.com/office/drawing/2014/main" val="2544209236"/>
                    </a:ext>
                  </a:extLst>
                </a:gridCol>
                <a:gridCol w="1428981">
                  <a:extLst>
                    <a:ext uri="{9D8B030D-6E8A-4147-A177-3AD203B41FA5}">
                      <a16:colId xmlns:a16="http://schemas.microsoft.com/office/drawing/2014/main" val="1329140557"/>
                    </a:ext>
                  </a:extLst>
                </a:gridCol>
                <a:gridCol w="2031130">
                  <a:extLst>
                    <a:ext uri="{9D8B030D-6E8A-4147-A177-3AD203B41FA5}">
                      <a16:colId xmlns:a16="http://schemas.microsoft.com/office/drawing/2014/main" val="383805089"/>
                    </a:ext>
                  </a:extLst>
                </a:gridCol>
                <a:gridCol w="1539076">
                  <a:extLst>
                    <a:ext uri="{9D8B030D-6E8A-4147-A177-3AD203B41FA5}">
                      <a16:colId xmlns:a16="http://schemas.microsoft.com/office/drawing/2014/main" val="1963133951"/>
                    </a:ext>
                  </a:extLst>
                </a:gridCol>
                <a:gridCol w="2136730">
                  <a:extLst>
                    <a:ext uri="{9D8B030D-6E8A-4147-A177-3AD203B41FA5}">
                      <a16:colId xmlns:a16="http://schemas.microsoft.com/office/drawing/2014/main" val="2642572084"/>
                    </a:ext>
                  </a:extLst>
                </a:gridCol>
                <a:gridCol w="1422240">
                  <a:extLst>
                    <a:ext uri="{9D8B030D-6E8A-4147-A177-3AD203B41FA5}">
                      <a16:colId xmlns:a16="http://schemas.microsoft.com/office/drawing/2014/main" val="1624379475"/>
                    </a:ext>
                  </a:extLst>
                </a:gridCol>
              </a:tblGrid>
              <a:tr h="499821">
                <a:tc>
                  <a:txBody>
                    <a:bodyPr/>
                    <a:lstStyle/>
                    <a:p>
                      <a:pP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Yıllar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İç Hat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Uçak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Ticari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Uçak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Oranı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Dış Hat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Uçak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Ticari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Uçak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Oranı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Uçak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Sayısı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Ticari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Uçak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Oranı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718053902"/>
                  </a:ext>
                </a:extLst>
              </a:tr>
              <a:tr h="209576">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1.806 (246,63)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%87,71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 (1,09)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1.814 (247,73)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%87,76</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877083495"/>
                  </a:ext>
                </a:extLst>
              </a:tr>
              <a:tr h="209576">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2016</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(↑%252,16) 6.360 (530,00)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%82,30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(↑%2.275,00) 190 (15,83)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%84,21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(↑%261,08) 6.550 (545,83)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%82,35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9249208"/>
                  </a:ext>
                </a:extLst>
              </a:tr>
              <a:tr h="209576">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(↑%27,58) 8.114 (676,17)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%87,34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(↑%252,63) 670 (55,83)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%92,24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(↑%34,11) 8.784 (732,00)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%87,72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640397"/>
                  </a:ext>
                </a:extLst>
              </a:tr>
              <a:tr h="209576">
                <a:tc>
                  <a:txBody>
                    <a:bodyPr/>
                    <a:lstStyle/>
                    <a:p>
                      <a:pPr>
                        <a:lnSpc>
                          <a:spcPct val="107000"/>
                        </a:lnSpc>
                        <a:spcAft>
                          <a:spcPts val="0"/>
                        </a:spcAft>
                      </a:pPr>
                      <a:r>
                        <a:rPr lang="tr-TR" sz="1100" b="1">
                          <a:effectLst/>
                          <a:latin typeface="Calibri" panose="020F0502020204030204" pitchFamily="34" charset="0"/>
                          <a:ea typeface="Times New Roman" panose="02020603050405020304" pitchFamily="18" charset="0"/>
                          <a:cs typeface="Calibri" panose="020F0502020204030204" pitchFamily="34" charset="0"/>
                        </a:rPr>
                        <a:t>2018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(↓%6,03) 7.625 (635,42)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%91,23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(↓%76,27) 159 (13,25)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%80,50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(↓%11,38) 7.784 (648,67)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%91,01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7807061"/>
                  </a:ext>
                </a:extLst>
              </a:tr>
              <a:tr h="209576">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(↑%1,94) 7.773 (647,75)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%81,81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(↑%29,56) 206 (17,17)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%86,89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(↑%2,51) 7.979 (664,92)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%81,94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343341371"/>
                  </a:ext>
                </a:extLst>
              </a:tr>
              <a:tr h="209576">
                <a:tc>
                  <a:txBody>
                    <a:bodyPr/>
                    <a:lstStyle/>
                    <a:p>
                      <a:pPr>
                        <a:lnSpc>
                          <a:spcPct val="107000"/>
                        </a:lnSpc>
                        <a:spcAft>
                          <a:spcPts val="0"/>
                        </a:spcAft>
                      </a:pPr>
                      <a:r>
                        <a:rPr lang="tr-TR" sz="1100" b="1">
                          <a:effectLst/>
                          <a:latin typeface="Calibri" panose="020F0502020204030204" pitchFamily="34" charset="0"/>
                          <a:ea typeface="Times New Roman" panose="02020603050405020304" pitchFamily="18" charset="0"/>
                          <a:cs typeface="Calibri" panose="020F0502020204030204" pitchFamily="34" charset="0"/>
                        </a:rPr>
                        <a:t>2020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(↓%37,52) 4.857 (404,75)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%79,14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(↓%28,16) 148 (12,33)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%47,30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(↓%37,27) 5.005 (417,08)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%78,20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8586224"/>
                  </a:ext>
                </a:extLst>
              </a:tr>
              <a:tr h="209576">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(↑%19,02) 5.781 (481,75)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%89,54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(↓%80,41) 29 (2,42)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%75,86</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(↑%16,08) 5.810 (484,17)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%89,47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925967926"/>
                  </a:ext>
                </a:extLst>
              </a:tr>
              <a:tr h="209576">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(↑%7,14) 6.194 (516,17)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%87,75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(↑%503,45) 175 (14,58)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%85,14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(↑%9,62) 6.369 (530,75)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%87,68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8766479"/>
                  </a:ext>
                </a:extLst>
              </a:tr>
              <a:tr h="209576">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(↑%14,22) 7.075 (589,58)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%90,93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(↑%34,29) 235 (19,58)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C45911"/>
                          </a:solidFill>
                          <a:effectLst/>
                          <a:latin typeface="Calibri" panose="020F0502020204030204" pitchFamily="34" charset="0"/>
                          <a:ea typeface="Times New Roman" panose="02020603050405020304" pitchFamily="18" charset="0"/>
                          <a:cs typeface="Calibri" panose="020F0502020204030204" pitchFamily="34" charset="0"/>
                        </a:rPr>
                        <a:t>%85,11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(↑%14,78) 7.310 (609,17)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%90,74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1585312522"/>
                  </a:ext>
                </a:extLst>
              </a:tr>
              <a:tr h="209576">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(↓%11,96) 6.229 (519,08)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%93,95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(↓%37,02) 148 (12,33)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%86,49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(↓%12,76) 6.377 (531,42)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%93,78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18338990"/>
                  </a:ext>
                </a:extLst>
              </a:tr>
              <a:tr h="209576">
                <a:tc>
                  <a:txBody>
                    <a:bodyPr/>
                    <a:lstStyle/>
                    <a:p>
                      <a:pPr>
                        <a:lnSpc>
                          <a:spcPct val="107000"/>
                        </a:lnSpc>
                        <a:spcAft>
                          <a:spcPts val="0"/>
                        </a:spcAft>
                      </a:pPr>
                      <a:r>
                        <a:rPr lang="tr-TR" sz="1100" b="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2025*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(↑%25,66) 6.385 (638,50)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(↓%5,47) %89,18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(↑%126,40) 283 (28,30)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(↑%6,37) %91,17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(↑%28,08) 6.668 (666,80)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(↓%5,15) %89,26</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34721" marR="34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1487383073"/>
                  </a:ext>
                </a:extLst>
              </a:tr>
            </a:tbl>
          </a:graphicData>
        </a:graphic>
      </p:graphicFrame>
      <p:graphicFrame>
        <p:nvGraphicFramePr>
          <p:cNvPr id="4" name="Tablo 3"/>
          <p:cNvGraphicFramePr>
            <a:graphicFrameLocks noGrp="1"/>
          </p:cNvGraphicFramePr>
          <p:nvPr>
            <p:extLst>
              <p:ext uri="{D42A27DB-BD31-4B8C-83A1-F6EECF244321}">
                <p14:modId xmlns:p14="http://schemas.microsoft.com/office/powerpoint/2010/main" val="686129426"/>
              </p:ext>
            </p:extLst>
          </p:nvPr>
        </p:nvGraphicFramePr>
        <p:xfrm>
          <a:off x="472440" y="4384134"/>
          <a:ext cx="11231879" cy="2463515"/>
        </p:xfrm>
        <a:graphic>
          <a:graphicData uri="http://schemas.openxmlformats.org/drawingml/2006/table">
            <a:tbl>
              <a:tblPr firstRow="1" firstCol="1" bandRow="1"/>
              <a:tblGrid>
                <a:gridCol w="795376">
                  <a:extLst>
                    <a:ext uri="{9D8B030D-6E8A-4147-A177-3AD203B41FA5}">
                      <a16:colId xmlns:a16="http://schemas.microsoft.com/office/drawing/2014/main" val="892426506"/>
                    </a:ext>
                  </a:extLst>
                </a:gridCol>
                <a:gridCol w="3943178">
                  <a:extLst>
                    <a:ext uri="{9D8B030D-6E8A-4147-A177-3AD203B41FA5}">
                      <a16:colId xmlns:a16="http://schemas.microsoft.com/office/drawing/2014/main" val="1789778386"/>
                    </a:ext>
                  </a:extLst>
                </a:gridCol>
                <a:gridCol w="3177011">
                  <a:extLst>
                    <a:ext uri="{9D8B030D-6E8A-4147-A177-3AD203B41FA5}">
                      <a16:colId xmlns:a16="http://schemas.microsoft.com/office/drawing/2014/main" val="2352063034"/>
                    </a:ext>
                  </a:extLst>
                </a:gridCol>
                <a:gridCol w="3316314">
                  <a:extLst>
                    <a:ext uri="{9D8B030D-6E8A-4147-A177-3AD203B41FA5}">
                      <a16:colId xmlns:a16="http://schemas.microsoft.com/office/drawing/2014/main" val="831595254"/>
                    </a:ext>
                  </a:extLst>
                </a:gridCol>
              </a:tblGrid>
              <a:tr h="300133">
                <a:tc>
                  <a:txBody>
                    <a:bodyPr/>
                    <a:lstStyle/>
                    <a:p>
                      <a:pP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Yıllar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İç Hat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Toplam Yolcu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Dış Hat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Toplam Yolcu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Yolcu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126869558"/>
                  </a:ext>
                </a:extLst>
              </a:tr>
              <a:tr h="191340">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221.372 (30.231,42)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1.564 (213,58)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222.936 (30.445,00)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561416435"/>
                  </a:ext>
                </a:extLst>
              </a:tr>
              <a:tr h="191340">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2016</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(↑%251,04) 777.108 (64.759,00)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(↑%1.119,95) 19.080 (1.590,00)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(↑%257,14) 796.188 (66.349,00)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5722461"/>
                  </a:ext>
                </a:extLst>
              </a:tr>
              <a:tr h="191340">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(↑%42,00) 1.103.514 (91.959,50)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(↑%341,68) 84.272 (7.022,67)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(↑%49,18) 1.187.786 (98.982,17)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4036730393"/>
                  </a:ext>
                </a:extLst>
              </a:tr>
              <a:tr h="191340">
                <a:tc>
                  <a:txBody>
                    <a:bodyPr/>
                    <a:lstStyle/>
                    <a:p>
                      <a:pPr>
                        <a:lnSpc>
                          <a:spcPct val="107000"/>
                        </a:lnSpc>
                        <a:spcAft>
                          <a:spcPts val="0"/>
                        </a:spcAft>
                      </a:pPr>
                      <a:r>
                        <a:rPr lang="tr-TR" sz="1100" b="1">
                          <a:effectLst/>
                          <a:latin typeface="Calibri" panose="020F0502020204030204" pitchFamily="34" charset="0"/>
                          <a:ea typeface="Times New Roman" panose="02020603050405020304" pitchFamily="18" charset="0"/>
                          <a:cs typeface="Calibri" panose="020F0502020204030204" pitchFamily="34" charset="0"/>
                        </a:rPr>
                        <a:t>2018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(↓%2,59) 1.074.918 (89.576,50)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(↓%76,70) 19.632 (1.636,00)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(↓%7,85) 1.094.550 (91.212,50)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564633"/>
                  </a:ext>
                </a:extLst>
              </a:tr>
              <a:tr h="191340">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(↓%3,74) 1.034.750 (86.229,17)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(↑%29,97) 25.515 (2.126,25)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(↓%3,13) 1.060.265 (88.355,42)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016280575"/>
                  </a:ext>
                </a:extLst>
              </a:tr>
              <a:tr h="191340">
                <a:tc>
                  <a:txBody>
                    <a:bodyPr/>
                    <a:lstStyle/>
                    <a:p>
                      <a:pPr>
                        <a:lnSpc>
                          <a:spcPct val="107000"/>
                        </a:lnSpc>
                        <a:spcAft>
                          <a:spcPts val="0"/>
                        </a:spcAft>
                      </a:pPr>
                      <a:r>
                        <a:rPr lang="tr-TR" sz="1100" b="1">
                          <a:effectLst/>
                          <a:latin typeface="Calibri" panose="020F0502020204030204" pitchFamily="34" charset="0"/>
                          <a:ea typeface="Times New Roman" panose="02020603050405020304" pitchFamily="18" charset="0"/>
                          <a:cs typeface="Calibri" panose="020F0502020204030204" pitchFamily="34" charset="0"/>
                        </a:rPr>
                        <a:t>2020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(↓%47,09) 547.536 (45.628,00)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(↓%65,13) 8.896 (741,33)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(↓%47,52) 556.432 (46.369,33)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7642251"/>
                  </a:ext>
                </a:extLst>
              </a:tr>
              <a:tr h="191340">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(↑%34,92) 738.721 (61.560,08)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(↓%78,28) 1.932 (161,00)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(↑%33,11) 740.653 (61.721,08)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087186114"/>
                  </a:ext>
                </a:extLst>
              </a:tr>
              <a:tr h="191340">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(↑%7,58) 794.731 (66.227,58)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(↑%864,75) 18.639 (1.553,25)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(↑%9,82) 813.370 (67.780,83)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2655273"/>
                  </a:ext>
                </a:extLst>
              </a:tr>
              <a:tr h="191340">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(↑%22,80) 975.909 (81.325,75)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(↑%37,45) 25.620 (2.135,00)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(↑%23,13) 1.001.529 (83.460,75)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1403007970"/>
                  </a:ext>
                </a:extLst>
              </a:tr>
              <a:tr h="191340">
                <a:tc>
                  <a:txBody>
                    <a:bodyPr/>
                    <a:lstStyle/>
                    <a:p>
                      <a:pPr>
                        <a:lnSpc>
                          <a:spcPct val="107000"/>
                        </a:lnSpc>
                        <a:spcAft>
                          <a:spcPts val="0"/>
                        </a:spcAft>
                      </a:pPr>
                      <a:r>
                        <a:rPr lang="tr-TR"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(↓%4,41) 932.849 (77.737,42)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(↓%25,87) 18.993 (1.582,75)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07000"/>
                        </a:lnSpc>
                        <a:spcAft>
                          <a:spcPts val="0"/>
                        </a:spcAft>
                      </a:pPr>
                      <a:r>
                        <a:rPr lang="tr-TR" sz="110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(↓%4,96) 951.842 (79.320,17)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9136303"/>
                  </a:ext>
                </a:extLst>
              </a:tr>
              <a:tr h="191340">
                <a:tc>
                  <a:txBody>
                    <a:bodyPr/>
                    <a:lstStyle/>
                    <a:p>
                      <a:pPr>
                        <a:lnSpc>
                          <a:spcPct val="107000"/>
                        </a:lnSpc>
                        <a:spcAft>
                          <a:spcPts val="0"/>
                        </a:spcAft>
                      </a:pPr>
                      <a:r>
                        <a:rPr lang="tr-TR" sz="1100" b="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2025*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(↑%19,37) 924.496 (92.449,60)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(↑%154,97) 40.339 (4.033,90)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r">
                        <a:lnSpc>
                          <a:spcPct val="107000"/>
                        </a:lnSpc>
                        <a:spcAft>
                          <a:spcPts val="0"/>
                        </a:spcAft>
                      </a:pPr>
                      <a:r>
                        <a:rPr lang="tr-TR" sz="1100" b="1">
                          <a:solidFill>
                            <a:srgbClr val="538135"/>
                          </a:solidFill>
                          <a:effectLst/>
                          <a:latin typeface="Calibri" panose="020F0502020204030204" pitchFamily="34" charset="0"/>
                          <a:ea typeface="Times New Roman" panose="02020603050405020304" pitchFamily="18" charset="0"/>
                          <a:cs typeface="Calibri" panose="020F0502020204030204" pitchFamily="34" charset="0"/>
                        </a:rPr>
                        <a:t>(↑%22,08) 964.835 (96.483,50)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1252744222"/>
                  </a:ext>
                </a:extLst>
              </a:tr>
            </a:tbl>
          </a:graphicData>
        </a:graphic>
      </p:graphicFrame>
    </p:spTree>
    <p:extLst>
      <p:ext uri="{BB962C8B-B14F-4D97-AF65-F5344CB8AC3E}">
        <p14:creationId xmlns:p14="http://schemas.microsoft.com/office/powerpoint/2010/main" val="9632460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Karayolları</a:t>
            </a:r>
          </a:p>
        </p:txBody>
      </p:sp>
      <p:sp>
        <p:nvSpPr>
          <p:cNvPr id="5" name="Metin kutusu 4">
            <a:extLst>
              <a:ext uri="{FF2B5EF4-FFF2-40B4-BE49-F238E27FC236}">
                <a16:creationId xmlns:a16="http://schemas.microsoft.com/office/drawing/2014/main" id="{AF0F5FE4-9D56-910B-1795-272A94DCEAE2}"/>
              </a:ext>
            </a:extLst>
          </p:cNvPr>
          <p:cNvSpPr txBox="1"/>
          <p:nvPr/>
        </p:nvSpPr>
        <p:spPr>
          <a:xfrm>
            <a:off x="533400" y="1675400"/>
            <a:ext cx="7760208" cy="5047536"/>
          </a:xfrm>
          <a:prstGeom prst="rect">
            <a:avLst/>
          </a:prstGeom>
          <a:noFill/>
        </p:spPr>
        <p:txBody>
          <a:bodyPr wrap="square" rtlCol="0">
            <a:spAutoFit/>
          </a:bodyPr>
          <a:lstStyle/>
          <a:p>
            <a:pPr marL="285750" indent="-285750">
              <a:buFont typeface="Wingdings" panose="05000000000000000000" pitchFamily="2" charset="2"/>
              <a:buChar char="Ø"/>
            </a:pPr>
            <a:r>
              <a:rPr lang="tr-TR" sz="1400"/>
              <a:t>Giresun, T.C. Ulaştırma ve Altyapı Bakanlığı Karayolları Genel Müdürlüğü’nün </a:t>
            </a:r>
            <a:r>
              <a:rPr lang="tr-TR" sz="1400" b="1"/>
              <a:t>10. Bölge Müdürlüğü</a:t>
            </a:r>
            <a:r>
              <a:rPr lang="tr-TR" sz="1400"/>
              <a:t> sorumluluk alanında yer almaktadır. Trabzon merkezli bu bölge, Giresun’un yanı sıra Rize, Artvin, Gümüşhane, Bayburt ve Erzurum’un bir bölümünü kapsamaktadır</a:t>
            </a:r>
            <a:r>
              <a:rPr lang="tr-TR" sz="1400" smtClean="0"/>
              <a:t>.</a:t>
            </a:r>
          </a:p>
          <a:p>
            <a:pPr marL="285750" indent="-285750">
              <a:buFont typeface="Wingdings" panose="05000000000000000000" pitchFamily="2" charset="2"/>
              <a:buChar char="Ø"/>
            </a:pPr>
            <a:endParaRPr lang="tr-TR" sz="1400"/>
          </a:p>
          <a:p>
            <a:pPr marL="285750" indent="-285750">
              <a:buFont typeface="Wingdings" panose="05000000000000000000" pitchFamily="2" charset="2"/>
              <a:buChar char="Ø"/>
            </a:pPr>
            <a:r>
              <a:rPr lang="tr-TR" sz="1400"/>
              <a:t>Giresun’un toplam </a:t>
            </a:r>
            <a:r>
              <a:rPr lang="tr-TR" sz="1400" b="1"/>
              <a:t>777 km</a:t>
            </a:r>
            <a:r>
              <a:rPr lang="tr-TR" sz="1400"/>
              <a:t>’lik yol ağının </a:t>
            </a:r>
            <a:r>
              <a:rPr lang="tr-TR" sz="1400" b="1"/>
              <a:t>%41,83’ü (325 km) devlet yolu</a:t>
            </a:r>
            <a:r>
              <a:rPr lang="tr-TR" sz="1400"/>
              <a:t>, </a:t>
            </a:r>
            <a:r>
              <a:rPr lang="tr-TR" sz="1400" b="1"/>
              <a:t>%58,17’si (452 km) il yolu</a:t>
            </a:r>
            <a:r>
              <a:rPr lang="tr-TR" sz="1400"/>
              <a:t> niteliğindedir. Bu yol ağının </a:t>
            </a:r>
            <a:r>
              <a:rPr lang="tr-TR" sz="1400" b="1"/>
              <a:t>144 km’si (%18,53)</a:t>
            </a:r>
            <a:r>
              <a:rPr lang="tr-TR" sz="1400"/>
              <a:t> ise </a:t>
            </a:r>
            <a:r>
              <a:rPr lang="tr-TR" sz="1400" b="1"/>
              <a:t>16. Bölge Müdürlüğü</a:t>
            </a:r>
            <a:r>
              <a:rPr lang="tr-TR" sz="1400"/>
              <a:t> sınırları içinde kalmaktadır. 16. Bölge; Sivas ve Erzincan’ın büyük bölümünü, ayrıca Giresun, Gümüşhane, Ordu, Tokat ve Tunceli illerinin bir kısmını kapsamaktadır</a:t>
            </a:r>
            <a:r>
              <a:rPr lang="tr-TR" sz="1400" smtClean="0"/>
              <a:t>.</a:t>
            </a:r>
          </a:p>
          <a:p>
            <a:pPr marL="285750" indent="-285750">
              <a:buFont typeface="Wingdings" panose="05000000000000000000" pitchFamily="2" charset="2"/>
              <a:buChar char="Ø"/>
            </a:pPr>
            <a:endParaRPr lang="tr-TR" sz="1400"/>
          </a:p>
          <a:p>
            <a:pPr marL="285750" indent="-285750">
              <a:buFont typeface="Wingdings" panose="05000000000000000000" pitchFamily="2" charset="2"/>
              <a:buChar char="Ø"/>
            </a:pPr>
            <a:r>
              <a:rPr lang="tr-TR" sz="1400"/>
              <a:t>Devlet yollarının </a:t>
            </a:r>
            <a:r>
              <a:rPr lang="tr-TR" sz="1400" b="1"/>
              <a:t>%100’ü</a:t>
            </a:r>
            <a:r>
              <a:rPr lang="tr-TR" sz="1400"/>
              <a:t>, il yollarının ise </a:t>
            </a:r>
            <a:r>
              <a:rPr lang="tr-TR" sz="1400" b="1"/>
              <a:t>%91’i</a:t>
            </a:r>
            <a:r>
              <a:rPr lang="tr-TR" sz="1400"/>
              <a:t> asfalt kaplamalıdır. İl genelinde </a:t>
            </a:r>
            <a:r>
              <a:rPr lang="tr-TR" sz="1400" b="1"/>
              <a:t>541 km sathi kaplama</a:t>
            </a:r>
            <a:r>
              <a:rPr lang="tr-TR" sz="1400"/>
              <a:t>, </a:t>
            </a:r>
            <a:r>
              <a:rPr lang="tr-TR" sz="1400" b="1"/>
              <a:t>212 km bitümlü sıcak karışım</a:t>
            </a:r>
            <a:r>
              <a:rPr lang="tr-TR" sz="1400"/>
              <a:t> yol bulunmaktadır. Ayrıca </a:t>
            </a:r>
            <a:r>
              <a:rPr lang="tr-TR" sz="1400" b="1"/>
              <a:t>130 km bölünmüş yol</a:t>
            </a:r>
            <a:r>
              <a:rPr lang="tr-TR" sz="1400"/>
              <a:t> ve toplam uzunluğu </a:t>
            </a:r>
            <a:r>
              <a:rPr lang="tr-TR" sz="1400" b="1"/>
              <a:t>27,286 km</a:t>
            </a:r>
            <a:r>
              <a:rPr lang="tr-TR" sz="1400"/>
              <a:t> olan </a:t>
            </a:r>
            <a:r>
              <a:rPr lang="tr-TR" sz="1400" b="1"/>
              <a:t>18 adet tünel</a:t>
            </a:r>
            <a:r>
              <a:rPr lang="tr-TR" sz="1400"/>
              <a:t> trafiğe açıktır. Bu tüneller içinde en uzunu </a:t>
            </a:r>
            <a:r>
              <a:rPr lang="tr-TR" sz="1400" b="1"/>
              <a:t>5.905 metrelik Eğribel Tüneli</a:t>
            </a:r>
            <a:r>
              <a:rPr lang="tr-TR" sz="1400"/>
              <a:t>dir</a:t>
            </a:r>
            <a:r>
              <a:rPr lang="tr-TR" sz="1400" smtClean="0"/>
              <a:t>.</a:t>
            </a:r>
          </a:p>
          <a:p>
            <a:pPr marL="285750" indent="-285750">
              <a:buFont typeface="Wingdings" panose="05000000000000000000" pitchFamily="2" charset="2"/>
              <a:buChar char="Ø"/>
            </a:pPr>
            <a:endParaRPr lang="tr-TR" sz="1400"/>
          </a:p>
          <a:p>
            <a:pPr marL="285750" indent="-285750">
              <a:buFont typeface="Wingdings" panose="05000000000000000000" pitchFamily="2" charset="2"/>
              <a:buChar char="Ø"/>
            </a:pPr>
            <a:r>
              <a:rPr lang="tr-TR" sz="1400"/>
              <a:t>Piraziz–Eynesil sahil hattında 2024 yılında KGM tarafından yapılan ölçümlere göre ortalama </a:t>
            </a:r>
            <a:r>
              <a:rPr lang="tr-TR" sz="1400" b="1"/>
              <a:t>Günlük Trafik Değeri 21.756 taşıt/gün</a:t>
            </a:r>
            <a:r>
              <a:rPr lang="tr-TR" sz="1400"/>
              <a:t> olup, bu değer Giresun Merkez’de </a:t>
            </a:r>
            <a:r>
              <a:rPr lang="tr-TR" sz="1400" b="1"/>
              <a:t>33.606 taşıt/gün</a:t>
            </a:r>
            <a:r>
              <a:rPr lang="tr-TR" sz="1400"/>
              <a:t> seviyesine kadar yükselmektedir</a:t>
            </a:r>
            <a:r>
              <a:rPr lang="tr-TR" sz="1400" smtClean="0"/>
              <a:t>.</a:t>
            </a:r>
          </a:p>
          <a:p>
            <a:pPr marL="285750" indent="-285750">
              <a:buFont typeface="Wingdings" panose="05000000000000000000" pitchFamily="2" charset="2"/>
              <a:buChar char="Ø"/>
            </a:pPr>
            <a:endParaRPr lang="tr-TR" sz="1400"/>
          </a:p>
          <a:p>
            <a:pPr marL="285750" indent="-285750">
              <a:buFont typeface="Wingdings" panose="05000000000000000000" pitchFamily="2" charset="2"/>
              <a:buChar char="Ø"/>
            </a:pPr>
            <a:r>
              <a:rPr lang="tr-TR" sz="1400" b="1"/>
              <a:t>Eğribel Tüneli Projesi:</a:t>
            </a:r>
            <a:r>
              <a:rPr lang="tr-TR" sz="1400"/>
              <a:t> Eğribel Tüneli, Doğu Karadeniz’in İç Anadolu’ya en yakın bağlantı hattını daha hızlı, güvenli ve sürdürülebilir hale getirmiştir. Ulaşım süresinin ve maliyetlerinin azalmasıyla birlikte </a:t>
            </a:r>
            <a:r>
              <a:rPr lang="tr-TR" sz="1400" b="1"/>
              <a:t>Giresun Limanı’nın lojistik işlevi güçlenmiş</a:t>
            </a:r>
            <a:r>
              <a:rPr lang="tr-TR" sz="1400"/>
              <a:t>, ticari yüklerin Karadeniz’e </a:t>
            </a:r>
            <a:r>
              <a:rPr lang="tr-TR" sz="1400" smtClean="0"/>
              <a:t>komşu </a:t>
            </a:r>
            <a:r>
              <a:rPr lang="tr-TR" sz="1400"/>
              <a:t>ülkelere ihracatı daha kolay ve verimli bir yapıya kavuşmuştur. Proje kapsamında toplam </a:t>
            </a:r>
            <a:r>
              <a:rPr lang="tr-TR" sz="1400" b="1"/>
              <a:t>5.905 metre uzunluğunda çift tüp tünel</a:t>
            </a:r>
            <a:r>
              <a:rPr lang="tr-TR" sz="1400"/>
              <a:t> bulunmaktadır ve bugün </a:t>
            </a:r>
            <a:r>
              <a:rPr lang="tr-TR" sz="1400" b="1"/>
              <a:t>her iki tüp de aktif olarak trafiğe açıktır</a:t>
            </a:r>
            <a:r>
              <a:rPr lang="tr-TR" sz="1400"/>
              <a:t>.</a:t>
            </a:r>
          </a:p>
        </p:txBody>
      </p:sp>
      <p:pic>
        <p:nvPicPr>
          <p:cNvPr id="7" name="Resim 6"/>
          <p:cNvPicPr>
            <a:picLocks/>
          </p:cNvPicPr>
          <p:nvPr/>
        </p:nvPicPr>
        <p:blipFill>
          <a:blip r:embed="rId3" cstate="hqprint">
            <a:extLst>
              <a:ext uri="{28A0092B-C50C-407E-A947-70E740481C1C}">
                <a14:useLocalDpi xmlns:a14="http://schemas.microsoft.com/office/drawing/2010/main" val="0"/>
              </a:ext>
            </a:extLst>
          </a:blip>
          <a:stretch>
            <a:fillRect/>
          </a:stretch>
        </p:blipFill>
        <p:spPr>
          <a:xfrm>
            <a:off x="8386189" y="4090109"/>
            <a:ext cx="3341750" cy="2767891"/>
          </a:xfrm>
          <a:prstGeom prst="rect">
            <a:avLst/>
          </a:prstGeom>
          <a:ln>
            <a:solidFill>
              <a:schemeClr val="tx1"/>
            </a:solidFill>
          </a:ln>
        </p:spPr>
      </p:pic>
      <p:pic>
        <p:nvPicPr>
          <p:cNvPr id="12" name="Resim 11"/>
          <p:cNvPicPr>
            <a:picLocks/>
          </p:cNvPicPr>
          <p:nvPr/>
        </p:nvPicPr>
        <p:blipFill>
          <a:blip r:embed="rId4">
            <a:extLst>
              <a:ext uri="{28A0092B-C50C-407E-A947-70E740481C1C}">
                <a14:useLocalDpi xmlns:a14="http://schemas.microsoft.com/office/drawing/2010/main" val="0"/>
              </a:ext>
            </a:extLst>
          </a:blip>
          <a:stretch>
            <a:fillRect/>
          </a:stretch>
        </p:blipFill>
        <p:spPr>
          <a:xfrm>
            <a:off x="8386189" y="1474232"/>
            <a:ext cx="3341750" cy="2615877"/>
          </a:xfrm>
          <a:prstGeom prst="rect">
            <a:avLst/>
          </a:prstGeom>
          <a:ln>
            <a:solidFill>
              <a:schemeClr val="tx1"/>
            </a:solidFill>
          </a:ln>
        </p:spPr>
      </p:pic>
    </p:spTree>
    <p:extLst>
      <p:ext uri="{BB962C8B-B14F-4D97-AF65-F5344CB8AC3E}">
        <p14:creationId xmlns:p14="http://schemas.microsoft.com/office/powerpoint/2010/main" val="5858629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6" name="Metin kutusu 5"/>
          <p:cNvSpPr txBox="1"/>
          <p:nvPr/>
        </p:nvSpPr>
        <p:spPr>
          <a:xfrm>
            <a:off x="0" y="2960301"/>
            <a:ext cx="6016752" cy="1200329"/>
          </a:xfrm>
          <a:prstGeom prst="rect">
            <a:avLst/>
          </a:prstGeom>
          <a:noFill/>
        </p:spPr>
        <p:txBody>
          <a:bodyPr wrap="square" rtlCol="0">
            <a:spAutoFit/>
          </a:bodyPr>
          <a:lstStyle/>
          <a:p>
            <a:pPr algn="ctr"/>
            <a:r>
              <a:rPr lang="tr-TR" sz="3600" b="1" smtClean="0">
                <a:solidFill>
                  <a:schemeClr val="bg1"/>
                </a:solidFill>
                <a:latin typeface="Trebuchet MS" panose="020B0603020202020204" pitchFamily="34" charset="0"/>
              </a:rPr>
              <a:t>Öne Çıkan Sektörler ve</a:t>
            </a:r>
          </a:p>
          <a:p>
            <a:pPr algn="ctr"/>
            <a:r>
              <a:rPr lang="tr-TR" sz="3600" b="1" smtClean="0">
                <a:solidFill>
                  <a:schemeClr val="bg1"/>
                </a:solidFill>
                <a:latin typeface="Trebuchet MS" panose="020B0603020202020204" pitchFamily="34" charset="0"/>
              </a:rPr>
              <a:t>Yatırım Fırsatları</a:t>
            </a:r>
            <a:endParaRPr lang="tr-TR" sz="3600" b="1">
              <a:solidFill>
                <a:schemeClr val="bg1"/>
              </a:solidFill>
              <a:latin typeface="Trebuchet MS" panose="020B0603020202020204" pitchFamily="34" charset="0"/>
            </a:endParaRPr>
          </a:p>
        </p:txBody>
      </p:sp>
    </p:spTree>
    <p:extLst>
      <p:ext uri="{BB962C8B-B14F-4D97-AF65-F5344CB8AC3E}">
        <p14:creationId xmlns:p14="http://schemas.microsoft.com/office/powerpoint/2010/main" val="4428006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Gelişime Açık Sektörler ve Kümelenme</a:t>
            </a:r>
          </a:p>
        </p:txBody>
      </p:sp>
      <p:sp>
        <p:nvSpPr>
          <p:cNvPr id="7" name="Metin kutusu 6">
            <a:extLst>
              <a:ext uri="{FF2B5EF4-FFF2-40B4-BE49-F238E27FC236}">
                <a16:creationId xmlns:a16="http://schemas.microsoft.com/office/drawing/2014/main" id="{6C23C3BA-ADDA-4F11-A864-421D8F99A4BF}"/>
              </a:ext>
            </a:extLst>
          </p:cNvPr>
          <p:cNvSpPr txBox="1"/>
          <p:nvPr/>
        </p:nvSpPr>
        <p:spPr>
          <a:xfrm>
            <a:off x="468281" y="1577206"/>
            <a:ext cx="10875994" cy="523220"/>
          </a:xfrm>
          <a:prstGeom prst="rect">
            <a:avLst/>
          </a:prstGeom>
          <a:noFill/>
        </p:spPr>
        <p:txBody>
          <a:bodyPr wrap="square" rtlCol="0">
            <a:spAutoFit/>
          </a:bodyPr>
          <a:lstStyle/>
          <a:p>
            <a:pPr algn="just"/>
            <a:r>
              <a:rPr lang="tr-TR" sz="1400" b="1" dirty="0">
                <a:latin typeface="Book Antiqua" panose="02040602050305030304" pitchFamily="18" charset="0"/>
              </a:rPr>
              <a:t>Kümelenme; aynı ya da benzer iş kolunda faaliyet gösteren, coğrafi olarak birbirine yakın, birbirleriyle işbirliği ve rekabet halinde olan üretici firmalar ve onları destekleyici firma ve kurumların bir araya geldiği çalışma modelidir.</a:t>
            </a:r>
          </a:p>
        </p:txBody>
      </p:sp>
      <p:graphicFrame>
        <p:nvGraphicFramePr>
          <p:cNvPr id="5" name="Grafik 4">
            <a:extLst>
              <a:ext uri="{FF2B5EF4-FFF2-40B4-BE49-F238E27FC236}">
                <a16:creationId xmlns:a16="http://schemas.microsoft.com/office/drawing/2014/main" id="{D94DE91C-F981-434A-94B2-0BE51A3EF100}"/>
              </a:ext>
            </a:extLst>
          </p:cNvPr>
          <p:cNvGraphicFramePr>
            <a:graphicFrameLocks/>
          </p:cNvGraphicFramePr>
          <p:nvPr>
            <p:extLst>
              <p:ext uri="{D42A27DB-BD31-4B8C-83A1-F6EECF244321}">
                <p14:modId xmlns:p14="http://schemas.microsoft.com/office/powerpoint/2010/main" val="3104142781"/>
              </p:ext>
            </p:extLst>
          </p:nvPr>
        </p:nvGraphicFramePr>
        <p:xfrm>
          <a:off x="565785" y="2203400"/>
          <a:ext cx="11035665" cy="4578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46504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52197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Rekabetçi Sektörler &amp; Potansiyel Yatırım Alanları</a:t>
            </a:r>
          </a:p>
        </p:txBody>
      </p:sp>
      <p:sp>
        <p:nvSpPr>
          <p:cNvPr id="6" name="Metin kutusu 5">
            <a:extLst>
              <a:ext uri="{FF2B5EF4-FFF2-40B4-BE49-F238E27FC236}">
                <a16:creationId xmlns:a16="http://schemas.microsoft.com/office/drawing/2014/main" id="{A8ACBB1D-9D05-46FE-9D41-2E3DE269E60A}"/>
              </a:ext>
            </a:extLst>
          </p:cNvPr>
          <p:cNvSpPr txBox="1"/>
          <p:nvPr/>
        </p:nvSpPr>
        <p:spPr>
          <a:xfrm>
            <a:off x="511921" y="1677758"/>
            <a:ext cx="7273901" cy="323165"/>
          </a:xfrm>
          <a:prstGeom prst="rect">
            <a:avLst/>
          </a:prstGeom>
          <a:noFill/>
        </p:spPr>
        <p:txBody>
          <a:bodyPr wrap="square" rtlCol="0">
            <a:spAutoFit/>
          </a:bodyPr>
          <a:lstStyle/>
          <a:p>
            <a:pPr>
              <a:tabLst>
                <a:tab pos="2873375" algn="l"/>
              </a:tabLst>
            </a:pPr>
            <a:r>
              <a:rPr lang="tr-TR" sz="1500" b="1" dirty="0">
                <a:latin typeface="Book Antiqua" panose="02040602050305030304" pitchFamily="18" charset="0"/>
              </a:rPr>
              <a:t>Bu sektörler, Yüksek Rekabet Gücüne sahiptir. ( RCA</a:t>
            </a:r>
            <a:r>
              <a:rPr lang="tr-TR" sz="1500" b="1" baseline="-25000" dirty="0">
                <a:latin typeface="Book Antiqua" panose="02040602050305030304" pitchFamily="18" charset="0"/>
              </a:rPr>
              <a:t>index</a:t>
            </a:r>
            <a:r>
              <a:rPr lang="tr-TR" sz="1500" b="1" dirty="0">
                <a:latin typeface="Book Antiqua" panose="02040602050305030304" pitchFamily="18" charset="0"/>
              </a:rPr>
              <a:t> ≥ 50 )</a:t>
            </a:r>
          </a:p>
        </p:txBody>
      </p:sp>
      <p:pic>
        <p:nvPicPr>
          <p:cNvPr id="7" name="Resim 6" descr="ağaç, doğa, açık hava, su içeren bir resim&#10;&#10;Açıklama otomatik olarak oluşturuldu">
            <a:extLst>
              <a:ext uri="{FF2B5EF4-FFF2-40B4-BE49-F238E27FC236}">
                <a16:creationId xmlns:a16="http://schemas.microsoft.com/office/drawing/2014/main" id="{083D3930-A8C7-4835-A2AA-51729FA634D7}"/>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594930" y="2204449"/>
            <a:ext cx="2160000" cy="1440000"/>
          </a:xfrm>
          <a:prstGeom prst="rect">
            <a:avLst/>
          </a:prstGeom>
        </p:spPr>
      </p:pic>
      <p:sp>
        <p:nvSpPr>
          <p:cNvPr id="9" name="Metin kutusu 8">
            <a:extLst>
              <a:ext uri="{FF2B5EF4-FFF2-40B4-BE49-F238E27FC236}">
                <a16:creationId xmlns:a16="http://schemas.microsoft.com/office/drawing/2014/main" id="{C2ADE8D6-4647-46CB-B2EB-6F519BF91A91}"/>
              </a:ext>
            </a:extLst>
          </p:cNvPr>
          <p:cNvSpPr txBox="1"/>
          <p:nvPr/>
        </p:nvSpPr>
        <p:spPr>
          <a:xfrm>
            <a:off x="594929" y="3629834"/>
            <a:ext cx="2160000" cy="523220"/>
          </a:xfrm>
          <a:prstGeom prst="rect">
            <a:avLst/>
          </a:prstGeom>
          <a:noFill/>
        </p:spPr>
        <p:txBody>
          <a:bodyPr wrap="square" rtlCol="0">
            <a:spAutoFit/>
          </a:bodyPr>
          <a:lstStyle/>
          <a:p>
            <a:pPr algn="ctr"/>
            <a:r>
              <a:rPr lang="tr-TR" sz="1400" b="1" dirty="0">
                <a:latin typeface="Book Antiqua" panose="02040602050305030304" pitchFamily="18" charset="0"/>
              </a:rPr>
              <a:t>Doğal Mineralli</a:t>
            </a:r>
          </a:p>
          <a:p>
            <a:pPr algn="ctr"/>
            <a:r>
              <a:rPr lang="tr-TR" sz="1400" b="1" dirty="0">
                <a:latin typeface="Book Antiqua" panose="02040602050305030304" pitchFamily="18" charset="0"/>
              </a:rPr>
              <a:t>Sular</a:t>
            </a:r>
            <a:endParaRPr lang="en-US" sz="1400" b="1" dirty="0">
              <a:latin typeface="Book Antiqua" panose="02040602050305030304" pitchFamily="18" charset="0"/>
            </a:endParaRPr>
          </a:p>
        </p:txBody>
      </p:sp>
      <p:pic>
        <p:nvPicPr>
          <p:cNvPr id="11" name="Resim 10">
            <a:extLst>
              <a:ext uri="{FF2B5EF4-FFF2-40B4-BE49-F238E27FC236}">
                <a16:creationId xmlns:a16="http://schemas.microsoft.com/office/drawing/2014/main" id="{D23F62B4-F65C-4D06-AFF1-F1DA3D99E24A}"/>
              </a:ext>
            </a:extLst>
          </p:cNvPr>
          <p:cNvPicPr>
            <a:picLocks/>
          </p:cNvPicPr>
          <p:nvPr/>
        </p:nvPicPr>
        <p:blipFill>
          <a:blip r:embed="rId4">
            <a:extLst>
              <a:ext uri="{28A0092B-C50C-407E-A947-70E740481C1C}">
                <a14:useLocalDpi xmlns:a14="http://schemas.microsoft.com/office/drawing/2010/main" val="0"/>
              </a:ext>
            </a:extLst>
          </a:blip>
          <a:srcRect/>
          <a:stretch/>
        </p:blipFill>
        <p:spPr>
          <a:xfrm>
            <a:off x="3039286" y="2204449"/>
            <a:ext cx="2160000" cy="1440000"/>
          </a:xfrm>
          <a:prstGeom prst="rect">
            <a:avLst/>
          </a:prstGeom>
        </p:spPr>
      </p:pic>
      <p:sp>
        <p:nvSpPr>
          <p:cNvPr id="12" name="Metin kutusu 11">
            <a:extLst>
              <a:ext uri="{FF2B5EF4-FFF2-40B4-BE49-F238E27FC236}">
                <a16:creationId xmlns:a16="http://schemas.microsoft.com/office/drawing/2014/main" id="{676F9AD2-900A-43B0-B6B8-F68496B246BC}"/>
              </a:ext>
            </a:extLst>
          </p:cNvPr>
          <p:cNvSpPr txBox="1"/>
          <p:nvPr/>
        </p:nvSpPr>
        <p:spPr>
          <a:xfrm>
            <a:off x="3039286" y="3644449"/>
            <a:ext cx="2160000" cy="523220"/>
          </a:xfrm>
          <a:prstGeom prst="rect">
            <a:avLst/>
          </a:prstGeom>
          <a:noFill/>
        </p:spPr>
        <p:txBody>
          <a:bodyPr wrap="square" rtlCol="0">
            <a:spAutoFit/>
          </a:bodyPr>
          <a:lstStyle/>
          <a:p>
            <a:pPr algn="ctr"/>
            <a:r>
              <a:rPr lang="tr-TR" sz="1400" b="1" dirty="0">
                <a:latin typeface="Book Antiqua" panose="02040602050305030304" pitchFamily="18" charset="0"/>
              </a:rPr>
              <a:t>Tıbbi ve Aromatik Bitkiler</a:t>
            </a:r>
            <a:endParaRPr lang="en-US" sz="1400" b="1" dirty="0">
              <a:latin typeface="Book Antiqua" panose="02040602050305030304" pitchFamily="18" charset="0"/>
            </a:endParaRPr>
          </a:p>
        </p:txBody>
      </p:sp>
      <p:pic>
        <p:nvPicPr>
          <p:cNvPr id="13" name="Resim 12">
            <a:extLst>
              <a:ext uri="{FF2B5EF4-FFF2-40B4-BE49-F238E27FC236}">
                <a16:creationId xmlns:a16="http://schemas.microsoft.com/office/drawing/2014/main" id="{334D375F-623C-4EF5-A30C-9DE810EF4428}"/>
              </a:ext>
            </a:extLst>
          </p:cNvPr>
          <p:cNvPicPr>
            <a:picLocks/>
          </p:cNvPicPr>
          <p:nvPr/>
        </p:nvPicPr>
        <p:blipFill>
          <a:blip r:embed="rId5">
            <a:extLst>
              <a:ext uri="{28A0092B-C50C-407E-A947-70E740481C1C}">
                <a14:useLocalDpi xmlns:a14="http://schemas.microsoft.com/office/drawing/2010/main" val="0"/>
              </a:ext>
            </a:extLst>
          </a:blip>
          <a:srcRect/>
          <a:stretch/>
        </p:blipFill>
        <p:spPr>
          <a:xfrm>
            <a:off x="5483642" y="2204449"/>
            <a:ext cx="2160000" cy="1440000"/>
          </a:xfrm>
          <a:prstGeom prst="rect">
            <a:avLst/>
          </a:prstGeom>
        </p:spPr>
      </p:pic>
      <p:sp>
        <p:nvSpPr>
          <p:cNvPr id="14" name="Metin kutusu 13">
            <a:extLst>
              <a:ext uri="{FF2B5EF4-FFF2-40B4-BE49-F238E27FC236}">
                <a16:creationId xmlns:a16="http://schemas.microsoft.com/office/drawing/2014/main" id="{6A48C475-1847-40C7-9737-518DF36ABA48}"/>
              </a:ext>
            </a:extLst>
          </p:cNvPr>
          <p:cNvSpPr txBox="1"/>
          <p:nvPr/>
        </p:nvSpPr>
        <p:spPr>
          <a:xfrm>
            <a:off x="5483643" y="3644449"/>
            <a:ext cx="2160000" cy="523220"/>
          </a:xfrm>
          <a:prstGeom prst="rect">
            <a:avLst/>
          </a:prstGeom>
          <a:noFill/>
        </p:spPr>
        <p:txBody>
          <a:bodyPr wrap="square" rtlCol="0">
            <a:spAutoFit/>
          </a:bodyPr>
          <a:lstStyle/>
          <a:p>
            <a:pPr algn="ctr"/>
            <a:r>
              <a:rPr lang="tr-TR" sz="1400" b="1" dirty="0">
                <a:latin typeface="Book Antiqua" panose="02040602050305030304" pitchFamily="18" charset="0"/>
              </a:rPr>
              <a:t>Hazır Giyim</a:t>
            </a:r>
          </a:p>
          <a:p>
            <a:pPr algn="ctr"/>
            <a:r>
              <a:rPr lang="tr-TR" sz="1400" b="1" dirty="0">
                <a:latin typeface="Book Antiqua" panose="02040602050305030304" pitchFamily="18" charset="0"/>
              </a:rPr>
              <a:t>Sektörü</a:t>
            </a:r>
            <a:endParaRPr lang="en-US" sz="1400" b="1" dirty="0">
              <a:latin typeface="Book Antiqua" panose="02040602050305030304" pitchFamily="18" charset="0"/>
            </a:endParaRPr>
          </a:p>
        </p:txBody>
      </p:sp>
      <p:pic>
        <p:nvPicPr>
          <p:cNvPr id="15" name="Resim 14">
            <a:extLst>
              <a:ext uri="{FF2B5EF4-FFF2-40B4-BE49-F238E27FC236}">
                <a16:creationId xmlns:a16="http://schemas.microsoft.com/office/drawing/2014/main" id="{907613AC-A62E-420F-AF4A-98E5701926A8}"/>
              </a:ext>
            </a:extLst>
          </p:cNvPr>
          <p:cNvPicPr>
            <a:picLocks/>
          </p:cNvPicPr>
          <p:nvPr/>
        </p:nvPicPr>
        <p:blipFill>
          <a:blip r:embed="rId6" cstate="hqprint">
            <a:extLst>
              <a:ext uri="{28A0092B-C50C-407E-A947-70E740481C1C}">
                <a14:useLocalDpi xmlns:a14="http://schemas.microsoft.com/office/drawing/2010/main" val="0"/>
              </a:ext>
            </a:extLst>
          </a:blip>
          <a:srcRect/>
          <a:stretch/>
        </p:blipFill>
        <p:spPr>
          <a:xfrm>
            <a:off x="1959286" y="4437579"/>
            <a:ext cx="2160000" cy="1440000"/>
          </a:xfrm>
          <a:prstGeom prst="rect">
            <a:avLst/>
          </a:prstGeom>
        </p:spPr>
      </p:pic>
      <p:sp>
        <p:nvSpPr>
          <p:cNvPr id="16" name="Metin kutusu 15">
            <a:extLst>
              <a:ext uri="{FF2B5EF4-FFF2-40B4-BE49-F238E27FC236}">
                <a16:creationId xmlns:a16="http://schemas.microsoft.com/office/drawing/2014/main" id="{B51B0DE5-C031-4431-A1CA-E7BC225FAB15}"/>
              </a:ext>
            </a:extLst>
          </p:cNvPr>
          <p:cNvSpPr txBox="1"/>
          <p:nvPr/>
        </p:nvSpPr>
        <p:spPr>
          <a:xfrm>
            <a:off x="1959287" y="5877579"/>
            <a:ext cx="2160000" cy="523220"/>
          </a:xfrm>
          <a:prstGeom prst="rect">
            <a:avLst/>
          </a:prstGeom>
          <a:noFill/>
        </p:spPr>
        <p:txBody>
          <a:bodyPr wrap="square" rtlCol="0">
            <a:spAutoFit/>
          </a:bodyPr>
          <a:lstStyle/>
          <a:p>
            <a:pPr algn="ctr"/>
            <a:r>
              <a:rPr lang="tr-TR" sz="1400" b="1" dirty="0">
                <a:latin typeface="Book Antiqua" panose="02040602050305030304" pitchFamily="18" charset="0"/>
              </a:rPr>
              <a:t>Orman Ürünleri ve</a:t>
            </a:r>
          </a:p>
          <a:p>
            <a:pPr algn="ctr"/>
            <a:r>
              <a:rPr lang="tr-TR" sz="1400" b="1" dirty="0">
                <a:latin typeface="Book Antiqua" panose="02040602050305030304" pitchFamily="18" charset="0"/>
              </a:rPr>
              <a:t>Mobilya</a:t>
            </a:r>
            <a:endParaRPr lang="en-US" sz="1400" b="1" dirty="0">
              <a:latin typeface="Book Antiqua" panose="02040602050305030304" pitchFamily="18" charset="0"/>
            </a:endParaRPr>
          </a:p>
        </p:txBody>
      </p:sp>
      <p:pic>
        <p:nvPicPr>
          <p:cNvPr id="17" name="Resim 16">
            <a:extLst>
              <a:ext uri="{FF2B5EF4-FFF2-40B4-BE49-F238E27FC236}">
                <a16:creationId xmlns:a16="http://schemas.microsoft.com/office/drawing/2014/main" id="{5DFCDD98-1C17-4778-9DAE-FAFA031772F4}"/>
              </a:ext>
            </a:extLst>
          </p:cNvPr>
          <p:cNvPicPr>
            <a:picLocks/>
          </p:cNvPicPr>
          <p:nvPr/>
        </p:nvPicPr>
        <p:blipFill>
          <a:blip r:embed="rId7">
            <a:extLst>
              <a:ext uri="{28A0092B-C50C-407E-A947-70E740481C1C}">
                <a14:useLocalDpi xmlns:a14="http://schemas.microsoft.com/office/drawing/2010/main" val="0"/>
              </a:ext>
            </a:extLst>
          </a:blip>
          <a:srcRect/>
          <a:stretch/>
        </p:blipFill>
        <p:spPr>
          <a:xfrm>
            <a:off x="4403642" y="4437579"/>
            <a:ext cx="2160000" cy="1440000"/>
          </a:xfrm>
          <a:prstGeom prst="rect">
            <a:avLst/>
          </a:prstGeom>
        </p:spPr>
      </p:pic>
      <p:sp>
        <p:nvSpPr>
          <p:cNvPr id="18" name="Metin kutusu 17">
            <a:extLst>
              <a:ext uri="{FF2B5EF4-FFF2-40B4-BE49-F238E27FC236}">
                <a16:creationId xmlns:a16="http://schemas.microsoft.com/office/drawing/2014/main" id="{BA21A240-1D1B-4D17-BA76-6E45C78C9F8E}"/>
              </a:ext>
            </a:extLst>
          </p:cNvPr>
          <p:cNvSpPr txBox="1"/>
          <p:nvPr/>
        </p:nvSpPr>
        <p:spPr>
          <a:xfrm>
            <a:off x="4403642" y="5877579"/>
            <a:ext cx="2160000" cy="523220"/>
          </a:xfrm>
          <a:prstGeom prst="rect">
            <a:avLst/>
          </a:prstGeom>
          <a:noFill/>
        </p:spPr>
        <p:txBody>
          <a:bodyPr wrap="square" rtlCol="0">
            <a:spAutoFit/>
          </a:bodyPr>
          <a:lstStyle/>
          <a:p>
            <a:pPr algn="ctr"/>
            <a:r>
              <a:rPr lang="tr-TR" sz="1400" b="1" dirty="0">
                <a:latin typeface="Book Antiqua" panose="02040602050305030304" pitchFamily="18" charset="0"/>
              </a:rPr>
              <a:t>Deniz</a:t>
            </a:r>
          </a:p>
          <a:p>
            <a:pPr algn="ctr"/>
            <a:r>
              <a:rPr lang="tr-TR" sz="1400" b="1" dirty="0">
                <a:latin typeface="Book Antiqua" panose="02040602050305030304" pitchFamily="18" charset="0"/>
              </a:rPr>
              <a:t>Ürünleri</a:t>
            </a:r>
            <a:endParaRPr lang="en-US" sz="1400" b="1" dirty="0">
              <a:latin typeface="Book Antiqua" panose="02040602050305030304" pitchFamily="18" charset="0"/>
            </a:endParaRPr>
          </a:p>
        </p:txBody>
      </p:sp>
      <p:pic>
        <p:nvPicPr>
          <p:cNvPr id="19" name="Resim 18">
            <a:extLst>
              <a:ext uri="{FF2B5EF4-FFF2-40B4-BE49-F238E27FC236}">
                <a16:creationId xmlns:a16="http://schemas.microsoft.com/office/drawing/2014/main" id="{DC669611-A8F2-46DF-92F8-8D25340AB6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85823" y="1492520"/>
            <a:ext cx="3936786" cy="5365480"/>
          </a:xfrm>
          <a:prstGeom prst="rect">
            <a:avLst/>
          </a:prstGeom>
        </p:spPr>
      </p:pic>
    </p:spTree>
    <p:extLst>
      <p:ext uri="{BB962C8B-B14F-4D97-AF65-F5344CB8AC3E}">
        <p14:creationId xmlns:p14="http://schemas.microsoft.com/office/powerpoint/2010/main" val="14006502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6" name="Metin kutusu 5"/>
          <p:cNvSpPr txBox="1"/>
          <p:nvPr/>
        </p:nvSpPr>
        <p:spPr>
          <a:xfrm>
            <a:off x="0" y="2960301"/>
            <a:ext cx="6016752" cy="1200329"/>
          </a:xfrm>
          <a:prstGeom prst="rect">
            <a:avLst/>
          </a:prstGeom>
          <a:noFill/>
        </p:spPr>
        <p:txBody>
          <a:bodyPr wrap="square" rtlCol="0">
            <a:spAutoFit/>
          </a:bodyPr>
          <a:lstStyle/>
          <a:p>
            <a:pPr algn="ctr"/>
            <a:r>
              <a:rPr lang="tr-TR" sz="3600" b="1" smtClean="0">
                <a:solidFill>
                  <a:schemeClr val="bg1"/>
                </a:solidFill>
                <a:latin typeface="Trebuchet MS" panose="020B0603020202020204" pitchFamily="34" charset="0"/>
              </a:rPr>
              <a:t>Uygun Yatırım Alanları ve</a:t>
            </a:r>
          </a:p>
          <a:p>
            <a:pPr algn="ctr"/>
            <a:r>
              <a:rPr lang="tr-TR" sz="3600" b="1" smtClean="0">
                <a:solidFill>
                  <a:schemeClr val="bg1"/>
                </a:solidFill>
                <a:latin typeface="Trebuchet MS" panose="020B0603020202020204" pitchFamily="34" charset="0"/>
              </a:rPr>
              <a:t>Devlet Destekleri</a:t>
            </a:r>
            <a:endParaRPr lang="tr-TR" sz="3600" b="1">
              <a:solidFill>
                <a:schemeClr val="bg1"/>
              </a:solidFill>
              <a:latin typeface="Trebuchet MS" panose="020B0603020202020204" pitchFamily="34" charset="0"/>
            </a:endParaRPr>
          </a:p>
        </p:txBody>
      </p:sp>
    </p:spTree>
    <p:extLst>
      <p:ext uri="{BB962C8B-B14F-4D97-AF65-F5344CB8AC3E}">
        <p14:creationId xmlns:p14="http://schemas.microsoft.com/office/powerpoint/2010/main" val="42271841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557084" y="2185406"/>
            <a:ext cx="4104705" cy="437363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lgn="just">
              <a:lnSpc>
                <a:spcPct val="107000"/>
              </a:lnSpc>
              <a:spcAft>
                <a:spcPts val="0"/>
              </a:spcAft>
              <a:buFont typeface="Wingdings" panose="05000000000000000000" pitchFamily="2" charset="2"/>
              <a:buChar char="q"/>
            </a:pPr>
            <a:r>
              <a:rPr lang="tr-TR" sz="1600" dirty="0" smtClean="0">
                <a:ea typeface="Calibri" panose="020F0502020204030204" pitchFamily="34" charset="0"/>
              </a:rPr>
              <a:t>Espiye ve Tirebolu ilçeleri arasında yaklaşık </a:t>
            </a:r>
            <a:r>
              <a:rPr lang="tr-TR" sz="1600" dirty="0">
                <a:ea typeface="Calibri" panose="020F0502020204030204" pitchFamily="34" charset="0"/>
              </a:rPr>
              <a:t>63 </a:t>
            </a:r>
            <a:r>
              <a:rPr lang="tr-TR" sz="1600" dirty="0" smtClean="0">
                <a:ea typeface="Calibri" panose="020F0502020204030204" pitchFamily="34" charset="0"/>
              </a:rPr>
              <a:t>hektarlık alana yapılacaktır. </a:t>
            </a:r>
          </a:p>
          <a:p>
            <a:pPr marL="285750" indent="-285750" algn="just">
              <a:lnSpc>
                <a:spcPct val="107000"/>
              </a:lnSpc>
              <a:spcAft>
                <a:spcPts val="0"/>
              </a:spcAft>
              <a:buFont typeface="Wingdings" panose="05000000000000000000" pitchFamily="2" charset="2"/>
              <a:buChar char="q"/>
            </a:pPr>
            <a:endParaRPr lang="tr-TR" sz="1600" dirty="0"/>
          </a:p>
          <a:p>
            <a:pPr marL="285750" indent="-285750" algn="just">
              <a:lnSpc>
                <a:spcPct val="107000"/>
              </a:lnSpc>
              <a:spcAft>
                <a:spcPts val="0"/>
              </a:spcAft>
              <a:buFont typeface="Wingdings" panose="05000000000000000000" pitchFamily="2" charset="2"/>
              <a:buChar char="q"/>
            </a:pPr>
            <a:r>
              <a:rPr lang="tr-TR" sz="1600" dirty="0" smtClean="0"/>
              <a:t>06.10.2022 </a:t>
            </a:r>
            <a:r>
              <a:rPr lang="tr-TR" sz="1600" dirty="0"/>
              <a:t>tarihinde 381 sicil numarası ile kuruluşu tamamlanmıştır. </a:t>
            </a:r>
            <a:endParaRPr lang="tr-TR" sz="1600" dirty="0" smtClean="0"/>
          </a:p>
          <a:p>
            <a:pPr marL="285750" indent="-285750" algn="just">
              <a:lnSpc>
                <a:spcPct val="107000"/>
              </a:lnSpc>
              <a:spcAft>
                <a:spcPts val="0"/>
              </a:spcAft>
              <a:buFont typeface="Wingdings" panose="05000000000000000000" pitchFamily="2" charset="2"/>
              <a:buChar char="q"/>
            </a:pPr>
            <a:endParaRPr lang="tr-TR" sz="1600" dirty="0"/>
          </a:p>
          <a:p>
            <a:pPr marL="285750" indent="-285750" algn="just">
              <a:lnSpc>
                <a:spcPct val="107000"/>
              </a:lnSpc>
              <a:spcAft>
                <a:spcPts val="0"/>
              </a:spcAft>
              <a:buFont typeface="Wingdings" panose="05000000000000000000" pitchFamily="2" charset="2"/>
              <a:buChar char="q"/>
            </a:pPr>
            <a:r>
              <a:rPr lang="tr-TR" sz="1600" dirty="0" smtClean="0"/>
              <a:t>37 </a:t>
            </a:r>
            <a:r>
              <a:rPr lang="tr-TR" sz="1600" dirty="0"/>
              <a:t>parselden oluşacaktır. Ön taleplere göre yaklaşık 5.000 kişiye istihdam sağlanacağı öngörülmektedir. </a:t>
            </a:r>
            <a:endParaRPr lang="tr-TR" sz="1600" dirty="0" smtClean="0"/>
          </a:p>
          <a:p>
            <a:pPr marL="285750" indent="-285750" algn="just">
              <a:lnSpc>
                <a:spcPct val="107000"/>
              </a:lnSpc>
              <a:spcAft>
                <a:spcPts val="0"/>
              </a:spcAft>
              <a:buFont typeface="Wingdings" panose="05000000000000000000" pitchFamily="2" charset="2"/>
              <a:buChar char="q"/>
            </a:pPr>
            <a:endParaRPr lang="tr-TR" sz="1600" dirty="0"/>
          </a:p>
          <a:p>
            <a:pPr marL="285750" indent="-285750" algn="just">
              <a:lnSpc>
                <a:spcPct val="107000"/>
              </a:lnSpc>
              <a:spcAft>
                <a:spcPts val="0"/>
              </a:spcAft>
              <a:buFont typeface="Wingdings" panose="05000000000000000000" pitchFamily="2" charset="2"/>
              <a:buChar char="q"/>
            </a:pPr>
            <a:r>
              <a:rPr lang="tr-TR" sz="1600" dirty="0" smtClean="0"/>
              <a:t>Kamulaştırma aşamasında </a:t>
            </a:r>
            <a:r>
              <a:rPr lang="tr-TR" sz="1600" dirty="0"/>
              <a:t>olup kamulaştırma bedelinin 1,4 Milyar TL ve altyapı yapım bedelinin 350 Milyon TL ile tamamlanacağı </a:t>
            </a:r>
            <a:r>
              <a:rPr lang="tr-TR" sz="1600" dirty="0" smtClean="0"/>
              <a:t>öngörülmektedir.</a:t>
            </a:r>
          </a:p>
          <a:p>
            <a:pPr marL="285750" indent="-285750" algn="just">
              <a:lnSpc>
                <a:spcPct val="107000"/>
              </a:lnSpc>
              <a:spcAft>
                <a:spcPts val="0"/>
              </a:spcAft>
              <a:buFont typeface="Wingdings" panose="05000000000000000000" pitchFamily="2" charset="2"/>
              <a:buChar char="q"/>
            </a:pPr>
            <a:endParaRPr lang="tr-TR" sz="1600" dirty="0">
              <a:ea typeface="Times New Roman" panose="02020603050405020304" pitchFamily="18" charset="0"/>
            </a:endParaRPr>
          </a:p>
          <a:p>
            <a:pPr algn="just">
              <a:lnSpc>
                <a:spcPct val="107000"/>
              </a:lnSpc>
              <a:spcAft>
                <a:spcPts val="0"/>
              </a:spcAft>
            </a:pPr>
            <a:r>
              <a:rPr lang="tr-TR" sz="1600" dirty="0" smtClean="0">
                <a:ea typeface="Times New Roman" panose="02020603050405020304" pitchFamily="18" charset="0"/>
              </a:rPr>
              <a:t>Kaynak: İl Sanayi ve Teknoloji Müd.</a:t>
            </a:r>
            <a:endParaRPr lang="tr-TR" sz="1600" dirty="0">
              <a:ea typeface="Times New Roman" panose="02020603050405020304" pitchFamily="18" charset="0"/>
            </a:endParaRPr>
          </a:p>
        </p:txBody>
      </p:sp>
      <p:pic>
        <p:nvPicPr>
          <p:cNvPr id="8" name="Resim 7"/>
          <p:cNvPicPr>
            <a:picLocks noChangeAspect="1"/>
          </p:cNvPicPr>
          <p:nvPr/>
        </p:nvPicPr>
        <p:blipFill>
          <a:blip r:embed="rId3"/>
          <a:stretch>
            <a:fillRect/>
          </a:stretch>
        </p:blipFill>
        <p:spPr>
          <a:xfrm>
            <a:off x="4828032" y="1814509"/>
            <a:ext cx="6724296" cy="47445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Metin kutusu 8"/>
          <p:cNvSpPr txBox="1"/>
          <p:nvPr/>
        </p:nvSpPr>
        <p:spPr>
          <a:xfrm>
            <a:off x="390524" y="1104900"/>
            <a:ext cx="5498212" cy="369332"/>
          </a:xfrm>
          <a:prstGeom prst="rect">
            <a:avLst/>
          </a:prstGeom>
          <a:noFill/>
        </p:spPr>
        <p:txBody>
          <a:bodyPr wrap="square" rtlCol="0">
            <a:spAutoFit/>
          </a:bodyPr>
          <a:lstStyle/>
          <a:p>
            <a:r>
              <a:rPr lang="tr-TR" dirty="0" smtClean="0">
                <a:solidFill>
                  <a:schemeClr val="bg1"/>
                </a:solidFill>
                <a:latin typeface="Trebuchet MS" panose="020B0603020202020204" pitchFamily="34" charset="0"/>
              </a:rPr>
              <a:t>Organize Sanayi Bölgeleri</a:t>
            </a:r>
          </a:p>
        </p:txBody>
      </p:sp>
      <p:sp>
        <p:nvSpPr>
          <p:cNvPr id="10" name="Dikdörtgen 9"/>
          <p:cNvSpPr/>
          <p:nvPr/>
        </p:nvSpPr>
        <p:spPr>
          <a:xfrm>
            <a:off x="886528" y="1735309"/>
            <a:ext cx="3445815" cy="369332"/>
          </a:xfrm>
          <a:prstGeom prst="rect">
            <a:avLst/>
          </a:prstGeom>
        </p:spPr>
        <p:txBody>
          <a:bodyPr wrap="none">
            <a:spAutoFit/>
          </a:bodyPr>
          <a:lstStyle/>
          <a:p>
            <a:pPr indent="-7620">
              <a:spcAft>
                <a:spcPts val="0"/>
              </a:spcAft>
            </a:pPr>
            <a:r>
              <a:rPr lang="tr-TR" b="1" dirty="0" smtClean="0">
                <a:latin typeface="Calibri" panose="020F0502020204030204" pitchFamily="34" charset="0"/>
                <a:ea typeface="Calibri" panose="020F0502020204030204" pitchFamily="34" charset="0"/>
              </a:rPr>
              <a:t>Giresun 3. </a:t>
            </a:r>
            <a:r>
              <a:rPr lang="tr-TR" b="1" dirty="0">
                <a:latin typeface="Calibri" panose="020F0502020204030204" pitchFamily="34" charset="0"/>
                <a:ea typeface="Calibri" panose="020F0502020204030204" pitchFamily="34" charset="0"/>
              </a:rPr>
              <a:t>Organize Sanayi Bölgesi</a:t>
            </a:r>
            <a:endParaRPr lang="tr-TR"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30153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66951" y="2162924"/>
            <a:ext cx="4468554" cy="40443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lgn="just">
              <a:lnSpc>
                <a:spcPct val="107000"/>
              </a:lnSpc>
              <a:spcAft>
                <a:spcPts val="0"/>
              </a:spcAft>
              <a:buFont typeface="Wingdings" panose="05000000000000000000" pitchFamily="2" charset="2"/>
              <a:buChar char="q"/>
            </a:pPr>
            <a:r>
              <a:rPr lang="tr-TR" sz="1600" dirty="0"/>
              <a:t>Görele ilçesi Çavuşlu beldesinde 37 hektarlık alana </a:t>
            </a:r>
            <a:r>
              <a:rPr lang="tr-TR" sz="1600" dirty="0" smtClean="0"/>
              <a:t>yapılacaktır.</a:t>
            </a:r>
            <a:endParaRPr lang="tr-TR" sz="1600" dirty="0"/>
          </a:p>
          <a:p>
            <a:pPr marL="285750" indent="-285750" algn="just">
              <a:lnSpc>
                <a:spcPct val="107000"/>
              </a:lnSpc>
              <a:spcAft>
                <a:spcPts val="0"/>
              </a:spcAft>
              <a:buFont typeface="Wingdings" panose="05000000000000000000" pitchFamily="2" charset="2"/>
              <a:buChar char="q"/>
            </a:pPr>
            <a:r>
              <a:rPr lang="tr-TR" sz="1600" dirty="0" smtClean="0"/>
              <a:t>29.12.2022 </a:t>
            </a:r>
            <a:r>
              <a:rPr lang="tr-TR" sz="1600" dirty="0"/>
              <a:t>tarihinde 390 sicil numarası ile kuruluşu </a:t>
            </a:r>
            <a:r>
              <a:rPr lang="tr-TR" sz="1600" dirty="0" smtClean="0"/>
              <a:t>tamamlanmıştır.</a:t>
            </a:r>
            <a:endParaRPr lang="tr-TR" sz="1600" dirty="0"/>
          </a:p>
          <a:p>
            <a:pPr marL="285750" indent="-285750" algn="just">
              <a:lnSpc>
                <a:spcPct val="107000"/>
              </a:lnSpc>
              <a:spcAft>
                <a:spcPts val="0"/>
              </a:spcAft>
              <a:buFont typeface="Wingdings" panose="05000000000000000000" pitchFamily="2" charset="2"/>
              <a:buChar char="q"/>
            </a:pPr>
            <a:r>
              <a:rPr lang="tr-TR" sz="1600" dirty="0" smtClean="0"/>
              <a:t>35 </a:t>
            </a:r>
            <a:r>
              <a:rPr lang="tr-TR" sz="1600" dirty="0"/>
              <a:t>parselden oluşacaktır. Ön taleplere göre yaklaşık 6.000 kişiye istihdam sağlanacağı </a:t>
            </a:r>
            <a:r>
              <a:rPr lang="tr-TR" sz="1600" dirty="0" smtClean="0"/>
              <a:t>öngörülmektedir.</a:t>
            </a:r>
            <a:endParaRPr lang="tr-TR" sz="1600" dirty="0"/>
          </a:p>
          <a:p>
            <a:pPr marL="285750" indent="-285750" algn="just">
              <a:lnSpc>
                <a:spcPct val="107000"/>
              </a:lnSpc>
              <a:spcAft>
                <a:spcPts val="0"/>
              </a:spcAft>
              <a:buFont typeface="Wingdings" panose="05000000000000000000" pitchFamily="2" charset="2"/>
              <a:buChar char="q"/>
            </a:pPr>
            <a:r>
              <a:rPr lang="tr-TR" sz="1600" dirty="0" smtClean="0"/>
              <a:t>Kamulaştırma </a:t>
            </a:r>
            <a:r>
              <a:rPr lang="tr-TR" sz="1600" dirty="0"/>
              <a:t>aşamasında olup alanın %75’i hazine arazisidir. Kamu arazilerinin 140 dönümünün devri tamamlanmıştır.</a:t>
            </a:r>
            <a:r>
              <a:rPr lang="tr-TR" sz="1600" b="1" dirty="0"/>
              <a:t> </a:t>
            </a:r>
          </a:p>
          <a:p>
            <a:pPr marL="285750" indent="-285750" algn="just">
              <a:lnSpc>
                <a:spcPct val="107000"/>
              </a:lnSpc>
              <a:spcAft>
                <a:spcPts val="0"/>
              </a:spcAft>
              <a:buFont typeface="Wingdings" panose="05000000000000000000" pitchFamily="2" charset="2"/>
              <a:buChar char="q"/>
            </a:pPr>
            <a:r>
              <a:rPr lang="tr-TR" sz="1600" dirty="0" smtClean="0"/>
              <a:t>Kamulaştırma </a:t>
            </a:r>
            <a:r>
              <a:rPr lang="tr-TR" sz="1600" dirty="0"/>
              <a:t>bedelinin 250 Milyon TL ve altyapı yapım bedelinin de 250 Milyon TL ile tamamlanacağı öngörülmektedir</a:t>
            </a:r>
            <a:r>
              <a:rPr lang="tr-TR" sz="1600" dirty="0" smtClean="0"/>
              <a:t>.</a:t>
            </a:r>
          </a:p>
          <a:p>
            <a:pPr algn="just">
              <a:lnSpc>
                <a:spcPct val="107000"/>
              </a:lnSpc>
            </a:pPr>
            <a:endParaRPr lang="tr-TR" sz="1600" dirty="0" smtClean="0">
              <a:ea typeface="Times New Roman" panose="02020603050405020304" pitchFamily="18" charset="0"/>
            </a:endParaRPr>
          </a:p>
          <a:p>
            <a:pPr algn="just">
              <a:lnSpc>
                <a:spcPct val="107000"/>
              </a:lnSpc>
            </a:pPr>
            <a:r>
              <a:rPr lang="tr-TR" sz="1600" dirty="0" smtClean="0">
                <a:ea typeface="Times New Roman" panose="02020603050405020304" pitchFamily="18" charset="0"/>
              </a:rPr>
              <a:t>Kaynak</a:t>
            </a:r>
            <a:r>
              <a:rPr lang="tr-TR" sz="1600" dirty="0">
                <a:ea typeface="Times New Roman" panose="02020603050405020304" pitchFamily="18" charset="0"/>
              </a:rPr>
              <a:t>: İl Sanayi ve Teknoloji Müd</a:t>
            </a:r>
            <a:r>
              <a:rPr lang="tr-TR" sz="1600" dirty="0" smtClean="0">
                <a:ea typeface="Times New Roman" panose="02020603050405020304" pitchFamily="18" charset="0"/>
              </a:rPr>
              <a:t>.</a:t>
            </a:r>
            <a:endParaRPr lang="tr-TR" sz="1600" dirty="0">
              <a:ea typeface="Times New Roman" panose="02020603050405020304" pitchFamily="18" charset="0"/>
            </a:endParaRPr>
          </a:p>
        </p:txBody>
      </p:sp>
      <p:pic>
        <p:nvPicPr>
          <p:cNvPr id="6" name="Resim 5"/>
          <p:cNvPicPr>
            <a:picLocks noChangeAspect="1"/>
          </p:cNvPicPr>
          <p:nvPr/>
        </p:nvPicPr>
        <p:blipFill>
          <a:blip r:embed="rId3"/>
          <a:stretch>
            <a:fillRect/>
          </a:stretch>
        </p:blipFill>
        <p:spPr>
          <a:xfrm>
            <a:off x="5086350" y="1613476"/>
            <a:ext cx="6481905" cy="51169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Metin kutusu 8"/>
          <p:cNvSpPr txBox="1"/>
          <p:nvPr/>
        </p:nvSpPr>
        <p:spPr>
          <a:xfrm>
            <a:off x="390524" y="1104900"/>
            <a:ext cx="5498212" cy="369332"/>
          </a:xfrm>
          <a:prstGeom prst="rect">
            <a:avLst/>
          </a:prstGeom>
          <a:noFill/>
        </p:spPr>
        <p:txBody>
          <a:bodyPr wrap="square" rtlCol="0">
            <a:spAutoFit/>
          </a:bodyPr>
          <a:lstStyle/>
          <a:p>
            <a:r>
              <a:rPr lang="tr-TR" dirty="0" smtClean="0">
                <a:solidFill>
                  <a:schemeClr val="bg1"/>
                </a:solidFill>
                <a:latin typeface="Trebuchet MS" panose="020B0603020202020204" pitchFamily="34" charset="0"/>
              </a:rPr>
              <a:t>Organize Sanayi Bölgeleri</a:t>
            </a:r>
          </a:p>
        </p:txBody>
      </p:sp>
      <p:sp>
        <p:nvSpPr>
          <p:cNvPr id="10" name="Dikdörtgen 9"/>
          <p:cNvSpPr/>
          <p:nvPr/>
        </p:nvSpPr>
        <p:spPr>
          <a:xfrm>
            <a:off x="896024" y="1711296"/>
            <a:ext cx="3445815" cy="369332"/>
          </a:xfrm>
          <a:prstGeom prst="rect">
            <a:avLst/>
          </a:prstGeom>
        </p:spPr>
        <p:txBody>
          <a:bodyPr wrap="none">
            <a:spAutoFit/>
          </a:bodyPr>
          <a:lstStyle/>
          <a:p>
            <a:pPr indent="-7620">
              <a:spcAft>
                <a:spcPts val="0"/>
              </a:spcAft>
            </a:pPr>
            <a:r>
              <a:rPr lang="tr-TR" b="1" dirty="0" smtClean="0">
                <a:latin typeface="Calibri" panose="020F0502020204030204" pitchFamily="34" charset="0"/>
                <a:ea typeface="Calibri" panose="020F0502020204030204" pitchFamily="34" charset="0"/>
              </a:rPr>
              <a:t>Giresun 4. </a:t>
            </a:r>
            <a:r>
              <a:rPr lang="tr-TR" b="1" dirty="0">
                <a:latin typeface="Calibri" panose="020F0502020204030204" pitchFamily="34" charset="0"/>
                <a:ea typeface="Calibri" panose="020F0502020204030204" pitchFamily="34" charset="0"/>
              </a:rPr>
              <a:t>Organize Sanayi Bölgesi</a:t>
            </a:r>
            <a:endParaRPr lang="tr-TR"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072779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577562" y="2200481"/>
            <a:ext cx="4298675" cy="420435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lgn="just">
              <a:lnSpc>
                <a:spcPct val="107000"/>
              </a:lnSpc>
              <a:spcAft>
                <a:spcPts val="0"/>
              </a:spcAft>
              <a:buFont typeface="Wingdings" panose="05000000000000000000" pitchFamily="2" charset="2"/>
              <a:buChar char="q"/>
            </a:pPr>
            <a:r>
              <a:rPr lang="tr-TR" sz="1600" dirty="0" smtClean="0">
                <a:ea typeface="Calibri" panose="020F0502020204030204" pitchFamily="34" charset="0"/>
              </a:rPr>
              <a:t>Şebinkarahisar</a:t>
            </a:r>
            <a:r>
              <a:rPr lang="tr-TR" sz="1600" dirty="0">
                <a:ea typeface="Calibri" panose="020F0502020204030204" pitchFamily="34" charset="0"/>
              </a:rPr>
              <a:t>, Alucra ve Çamoluk ilçelerine hitap </a:t>
            </a:r>
            <a:r>
              <a:rPr lang="tr-TR" sz="1600" dirty="0" smtClean="0">
                <a:ea typeface="Calibri" panose="020F0502020204030204" pitchFamily="34" charset="0"/>
              </a:rPr>
              <a:t>eden yaklaşık 75,5 hektarlık </a:t>
            </a:r>
            <a:r>
              <a:rPr lang="tr-TR" sz="1600" dirty="0">
                <a:ea typeface="Calibri" panose="020F0502020204030204" pitchFamily="34" charset="0"/>
              </a:rPr>
              <a:t>Organize Sanayi Bölgesi kurulması planlanmaktadır. </a:t>
            </a:r>
          </a:p>
          <a:p>
            <a:pPr marL="285750" indent="-285750" algn="just">
              <a:lnSpc>
                <a:spcPct val="107000"/>
              </a:lnSpc>
              <a:spcAft>
                <a:spcPts val="0"/>
              </a:spcAft>
              <a:buFont typeface="Wingdings" panose="05000000000000000000" pitchFamily="2" charset="2"/>
              <a:buChar char="q"/>
            </a:pPr>
            <a:endParaRPr lang="tr-TR" sz="1600" dirty="0">
              <a:ea typeface="Calibri" panose="020F0502020204030204" pitchFamily="34" charset="0"/>
            </a:endParaRPr>
          </a:p>
          <a:p>
            <a:pPr marL="285750" indent="-285750" algn="just">
              <a:lnSpc>
                <a:spcPct val="107000"/>
              </a:lnSpc>
              <a:spcAft>
                <a:spcPts val="0"/>
              </a:spcAft>
              <a:buFont typeface="Wingdings" panose="05000000000000000000" pitchFamily="2" charset="2"/>
              <a:buChar char="q"/>
            </a:pPr>
            <a:r>
              <a:rPr lang="tr-TR" sz="1600" dirty="0" smtClean="0">
                <a:ea typeface="Calibri" panose="020F0502020204030204" pitchFamily="34" charset="0"/>
              </a:rPr>
              <a:t>OSB </a:t>
            </a:r>
            <a:r>
              <a:rPr lang="tr-TR" sz="1600" dirty="0">
                <a:ea typeface="Calibri" panose="020F0502020204030204" pitchFamily="34" charset="0"/>
              </a:rPr>
              <a:t>kurulması planlanan bölgenin sanayi sektörüne ilişkin mevcut durum analizi, talep analizi ve ihtiyaçlarının tespit edilmesi amacı ile Doğu Karadeniz Kalkınma </a:t>
            </a:r>
            <a:r>
              <a:rPr lang="tr-TR" sz="1600" dirty="0" smtClean="0">
                <a:ea typeface="Calibri" panose="020F0502020204030204" pitchFamily="34" charset="0"/>
              </a:rPr>
              <a:t>Ajansı </a:t>
            </a:r>
            <a:r>
              <a:rPr lang="tr-TR" sz="1600" dirty="0">
                <a:ea typeface="Calibri" panose="020F0502020204030204" pitchFamily="34" charset="0"/>
              </a:rPr>
              <a:t>(DOKA</a:t>
            </a:r>
            <a:r>
              <a:rPr lang="tr-TR" sz="1600" dirty="0" smtClean="0">
                <a:ea typeface="Calibri" panose="020F0502020204030204" pitchFamily="34" charset="0"/>
              </a:rPr>
              <a:t>) tarafından fizibilite yaptırılmıştır. </a:t>
            </a:r>
            <a:endParaRPr lang="tr-TR" sz="1600" dirty="0">
              <a:ea typeface="Calibri" panose="020F0502020204030204" pitchFamily="34" charset="0"/>
            </a:endParaRPr>
          </a:p>
          <a:p>
            <a:pPr marL="285750" indent="-285750" algn="just">
              <a:lnSpc>
                <a:spcPct val="107000"/>
              </a:lnSpc>
              <a:spcAft>
                <a:spcPts val="0"/>
              </a:spcAft>
              <a:buFont typeface="Wingdings" panose="05000000000000000000" pitchFamily="2" charset="2"/>
              <a:buChar char="q"/>
            </a:pPr>
            <a:endParaRPr lang="tr-TR" sz="1600" dirty="0" smtClean="0">
              <a:ea typeface="Calibri" panose="020F0502020204030204" pitchFamily="34" charset="0"/>
            </a:endParaRPr>
          </a:p>
          <a:p>
            <a:pPr marL="285750" lvl="0" indent="-285750" algn="just">
              <a:buFont typeface="Wingdings" panose="05000000000000000000" pitchFamily="2" charset="2"/>
              <a:buChar char="q"/>
            </a:pPr>
            <a:r>
              <a:rPr lang="tr-TR" sz="1600" dirty="0" smtClean="0"/>
              <a:t>Ekecek Köyü Dikmen Mevkii’ndeki alan için 06.01.2025 </a:t>
            </a:r>
            <a:r>
              <a:rPr lang="tr-TR" sz="1600" dirty="0"/>
              <a:t>tarihinde yer seçimi komisyonu toplantısı </a:t>
            </a:r>
            <a:r>
              <a:rPr lang="tr-TR" sz="1600"/>
              <a:t>gerçekleştirilmiştir</a:t>
            </a:r>
            <a:r>
              <a:rPr lang="tr-TR" sz="1600" smtClean="0"/>
              <a:t>. Mütevellit Heyeti kurulmuştur.</a:t>
            </a:r>
            <a:endParaRPr lang="tr-TR" sz="1600" dirty="0" smtClean="0"/>
          </a:p>
          <a:p>
            <a:pPr marL="285750" lvl="0" indent="-285750" algn="just">
              <a:buFont typeface="Wingdings" panose="05000000000000000000" pitchFamily="2" charset="2"/>
              <a:buChar char="q"/>
            </a:pPr>
            <a:endParaRPr lang="tr-TR" sz="1600" dirty="0"/>
          </a:p>
          <a:p>
            <a:pPr algn="just"/>
            <a:r>
              <a:rPr lang="tr-TR" sz="1600" dirty="0">
                <a:ea typeface="Times New Roman" panose="02020603050405020304" pitchFamily="18" charset="0"/>
              </a:rPr>
              <a:t>Kaynak: İl Sanayi ve Teknoloji Müd</a:t>
            </a:r>
            <a:r>
              <a:rPr lang="tr-TR" sz="1600" dirty="0" smtClean="0">
                <a:ea typeface="Times New Roman" panose="02020603050405020304" pitchFamily="18" charset="0"/>
              </a:rPr>
              <a:t>.</a:t>
            </a:r>
            <a:endParaRPr lang="tr-TR" sz="1600" dirty="0">
              <a:ea typeface="Times New Roman" panose="02020603050405020304" pitchFamily="18" charset="0"/>
            </a:endParaRP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0151" y="1638258"/>
            <a:ext cx="6553776" cy="50825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Metin kutusu 8"/>
          <p:cNvSpPr txBox="1"/>
          <p:nvPr/>
        </p:nvSpPr>
        <p:spPr>
          <a:xfrm>
            <a:off x="390524" y="1104900"/>
            <a:ext cx="5498212" cy="369332"/>
          </a:xfrm>
          <a:prstGeom prst="rect">
            <a:avLst/>
          </a:prstGeom>
          <a:noFill/>
        </p:spPr>
        <p:txBody>
          <a:bodyPr wrap="square" rtlCol="0">
            <a:spAutoFit/>
          </a:bodyPr>
          <a:lstStyle/>
          <a:p>
            <a:r>
              <a:rPr lang="tr-TR" dirty="0" smtClean="0">
                <a:solidFill>
                  <a:schemeClr val="bg1"/>
                </a:solidFill>
                <a:latin typeface="Trebuchet MS" panose="020B0603020202020204" pitchFamily="34" charset="0"/>
              </a:rPr>
              <a:t>Organize Sanayi Bölgeleri</a:t>
            </a:r>
          </a:p>
        </p:txBody>
      </p:sp>
      <p:sp>
        <p:nvSpPr>
          <p:cNvPr id="10" name="Dikdörtgen 9"/>
          <p:cNvSpPr/>
          <p:nvPr/>
        </p:nvSpPr>
        <p:spPr>
          <a:xfrm>
            <a:off x="939983" y="1700005"/>
            <a:ext cx="3445815" cy="369332"/>
          </a:xfrm>
          <a:prstGeom prst="rect">
            <a:avLst/>
          </a:prstGeom>
        </p:spPr>
        <p:txBody>
          <a:bodyPr wrap="none">
            <a:spAutoFit/>
          </a:bodyPr>
          <a:lstStyle/>
          <a:p>
            <a:pPr indent="-7620">
              <a:spcAft>
                <a:spcPts val="0"/>
              </a:spcAft>
            </a:pPr>
            <a:r>
              <a:rPr lang="tr-TR" b="1" dirty="0" smtClean="0">
                <a:latin typeface="Calibri" panose="020F0502020204030204" pitchFamily="34" charset="0"/>
                <a:ea typeface="Calibri" panose="020F0502020204030204" pitchFamily="34" charset="0"/>
              </a:rPr>
              <a:t>Giresun 5. </a:t>
            </a:r>
            <a:r>
              <a:rPr lang="tr-TR" b="1" dirty="0">
                <a:latin typeface="Calibri" panose="020F0502020204030204" pitchFamily="34" charset="0"/>
                <a:ea typeface="Calibri" panose="020F0502020204030204" pitchFamily="34" charset="0"/>
              </a:rPr>
              <a:t>Organize Sanayi Bölgesi</a:t>
            </a:r>
            <a:endParaRPr lang="tr-TR"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924652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6" name="Metin kutusu 5"/>
          <p:cNvSpPr txBox="1"/>
          <p:nvPr/>
        </p:nvSpPr>
        <p:spPr>
          <a:xfrm>
            <a:off x="0" y="2996877"/>
            <a:ext cx="6016752" cy="1200329"/>
          </a:xfrm>
          <a:prstGeom prst="rect">
            <a:avLst/>
          </a:prstGeom>
          <a:noFill/>
        </p:spPr>
        <p:txBody>
          <a:bodyPr wrap="square" rtlCol="0">
            <a:spAutoFit/>
          </a:bodyPr>
          <a:lstStyle/>
          <a:p>
            <a:pPr algn="ctr"/>
            <a:r>
              <a:rPr lang="tr-TR" sz="3600" b="1" smtClean="0">
                <a:solidFill>
                  <a:schemeClr val="bg1"/>
                </a:solidFill>
                <a:latin typeface="Trebuchet MS" panose="020B0603020202020204" pitchFamily="34" charset="0"/>
              </a:rPr>
              <a:t>Sosyal ve Ekonomik</a:t>
            </a:r>
          </a:p>
          <a:p>
            <a:pPr algn="ctr"/>
            <a:r>
              <a:rPr lang="tr-TR" sz="3600" b="1" smtClean="0">
                <a:solidFill>
                  <a:schemeClr val="bg1"/>
                </a:solidFill>
                <a:latin typeface="Trebuchet MS" panose="020B0603020202020204" pitchFamily="34" charset="0"/>
              </a:rPr>
              <a:t>Genel Görünüm</a:t>
            </a:r>
            <a:endParaRPr lang="tr-TR" sz="3600" b="1">
              <a:solidFill>
                <a:schemeClr val="bg1"/>
              </a:solidFill>
              <a:latin typeface="Trebuchet MS" panose="020B0603020202020204" pitchFamily="34" charset="0"/>
            </a:endParaRPr>
          </a:p>
        </p:txBody>
      </p:sp>
    </p:spTree>
    <p:extLst>
      <p:ext uri="{BB962C8B-B14F-4D97-AF65-F5344CB8AC3E}">
        <p14:creationId xmlns:p14="http://schemas.microsoft.com/office/powerpoint/2010/main" val="10680578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Sanayi &amp; Lojistik Gelişim Haritası</a:t>
            </a:r>
          </a:p>
        </p:txBody>
      </p:sp>
      <p:pic>
        <p:nvPicPr>
          <p:cNvPr id="9" name="Resim 8"/>
          <p:cNvPicPr>
            <a:picLocks noChangeAspect="1"/>
          </p:cNvPicPr>
          <p:nvPr/>
        </p:nvPicPr>
        <p:blipFill>
          <a:blip r:embed="rId3"/>
          <a:stretch>
            <a:fillRect/>
          </a:stretch>
        </p:blipFill>
        <p:spPr>
          <a:xfrm>
            <a:off x="529208" y="1474232"/>
            <a:ext cx="11196067" cy="5383767"/>
          </a:xfrm>
          <a:prstGeom prst="rect">
            <a:avLst/>
          </a:prstGeom>
        </p:spPr>
      </p:pic>
    </p:spTree>
    <p:extLst>
      <p:ext uri="{BB962C8B-B14F-4D97-AF65-F5344CB8AC3E}">
        <p14:creationId xmlns:p14="http://schemas.microsoft.com/office/powerpoint/2010/main" val="26763236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Güneş Enerjisi (GES) Potansiyel Haritası</a:t>
            </a: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758" y="1505009"/>
            <a:ext cx="7788315" cy="3680779"/>
          </a:xfrm>
          <a:prstGeom prst="rect">
            <a:avLst/>
          </a:prstGeom>
        </p:spPr>
      </p:pic>
      <p:sp>
        <p:nvSpPr>
          <p:cNvPr id="6" name="Dikdörtgen 5"/>
          <p:cNvSpPr/>
          <p:nvPr/>
        </p:nvSpPr>
        <p:spPr>
          <a:xfrm>
            <a:off x="497758" y="5216565"/>
            <a:ext cx="11151317" cy="1673150"/>
          </a:xfrm>
          <a:prstGeom prst="rect">
            <a:avLst/>
          </a:prstGeom>
        </p:spPr>
        <p:txBody>
          <a:bodyPr wrap="square">
            <a:spAutoFit/>
          </a:bodyPr>
          <a:lstStyle/>
          <a:p>
            <a:pPr algn="just">
              <a:lnSpc>
                <a:spcPct val="107000"/>
              </a:lnSpc>
              <a:spcAft>
                <a:spcPts val="0"/>
              </a:spcAft>
            </a:pPr>
            <a:r>
              <a:rPr lang="tr-TR" sz="1600" dirty="0">
                <a:ea typeface="Calibri" panose="020F0502020204030204" pitchFamily="34" charset="0"/>
                <a:cs typeface="Times New Roman" panose="02020603050405020304" pitchFamily="18" charset="0"/>
              </a:rPr>
              <a:t>T.C. Enerji ve Tabii Kaynaklar Bakanlığı Enerji İşleri Genel Müdürlüğü’nün hazırladığı </a:t>
            </a:r>
            <a:r>
              <a:rPr lang="tr-TR" sz="1600">
                <a:ea typeface="Calibri" panose="020F0502020204030204" pitchFamily="34" charset="0"/>
                <a:cs typeface="Times New Roman" panose="02020603050405020304" pitchFamily="18" charset="0"/>
              </a:rPr>
              <a:t>Güneş </a:t>
            </a:r>
            <a:r>
              <a:rPr lang="tr-TR" sz="1600" smtClean="0">
                <a:ea typeface="Calibri" panose="020F0502020204030204" pitchFamily="34" charset="0"/>
                <a:cs typeface="Times New Roman" panose="02020603050405020304" pitchFamily="18" charset="0"/>
              </a:rPr>
              <a:t>Enerjisi </a:t>
            </a:r>
            <a:r>
              <a:rPr lang="tr-TR" sz="1600" dirty="0">
                <a:ea typeface="Calibri" panose="020F0502020204030204" pitchFamily="34" charset="0"/>
                <a:cs typeface="Times New Roman" panose="02020603050405020304" pitchFamily="18" charset="0"/>
              </a:rPr>
              <a:t>Potansiyel </a:t>
            </a:r>
            <a:r>
              <a:rPr lang="tr-TR" sz="1600" dirty="0" err="1">
                <a:ea typeface="Calibri" panose="020F0502020204030204" pitchFamily="34" charset="0"/>
                <a:cs typeface="Times New Roman" panose="02020603050405020304" pitchFamily="18" charset="0"/>
              </a:rPr>
              <a:t>Atlası’na</a:t>
            </a:r>
            <a:r>
              <a:rPr lang="tr-TR" sz="1600" dirty="0">
                <a:ea typeface="Calibri" panose="020F0502020204030204" pitchFamily="34" charset="0"/>
                <a:cs typeface="Times New Roman" panose="02020603050405020304" pitchFamily="18" charset="0"/>
              </a:rPr>
              <a:t> (GEPA) göre </a:t>
            </a:r>
            <a:r>
              <a:rPr lang="tr-TR" sz="1600" dirty="0" smtClean="0">
                <a:ea typeface="Calibri" panose="020F0502020204030204" pitchFamily="34" charset="0"/>
                <a:cs typeface="Times New Roman" panose="02020603050405020304" pitchFamily="18" charset="0"/>
              </a:rPr>
              <a:t>Giresun’un güneyi, </a:t>
            </a:r>
            <a:r>
              <a:rPr lang="tr-TR" sz="1600" dirty="0">
                <a:ea typeface="Calibri" panose="020F0502020204030204" pitchFamily="34" charset="0"/>
                <a:cs typeface="Times New Roman" panose="02020603050405020304" pitchFamily="18" charset="0"/>
              </a:rPr>
              <a:t>güneş enerjisi üretimi için uygun olarak işaretlenmiştir.</a:t>
            </a:r>
          </a:p>
          <a:p>
            <a:pPr algn="just">
              <a:lnSpc>
                <a:spcPct val="107000"/>
              </a:lnSpc>
              <a:spcAft>
                <a:spcPts val="0"/>
              </a:spcAft>
            </a:pPr>
            <a:endParaRPr lang="tr-TR" sz="1600" dirty="0">
              <a:ea typeface="Calibri" panose="020F0502020204030204" pitchFamily="34" charset="0"/>
              <a:cs typeface="Times New Roman" panose="02020603050405020304" pitchFamily="18" charset="0"/>
            </a:endParaRPr>
          </a:p>
          <a:p>
            <a:pPr algn="just">
              <a:lnSpc>
                <a:spcPct val="107000"/>
              </a:lnSpc>
              <a:spcAft>
                <a:spcPts val="0"/>
              </a:spcAft>
            </a:pPr>
            <a:r>
              <a:rPr lang="tr-TR" sz="1600" dirty="0">
                <a:ea typeface="Calibri" panose="020F0502020204030204" pitchFamily="34" charset="0"/>
                <a:cs typeface="Times New Roman" panose="02020603050405020304" pitchFamily="18" charset="0"/>
              </a:rPr>
              <a:t>Son yıllarda TKDK desteği ile 3 adet GES kurulumu gerçekleşmiştir. </a:t>
            </a:r>
            <a:r>
              <a:rPr lang="tr-TR" sz="1600" dirty="0" smtClean="0">
                <a:ea typeface="Calibri" panose="020F0502020204030204" pitchFamily="34" charset="0"/>
                <a:cs typeface="Times New Roman" panose="02020603050405020304" pitchFamily="18" charset="0"/>
              </a:rPr>
              <a:t>EPDK’dan </a:t>
            </a:r>
            <a:r>
              <a:rPr lang="tr-TR" sz="1600" b="1" dirty="0"/>
              <a:t>Ön </a:t>
            </a:r>
            <a:r>
              <a:rPr lang="tr-TR" sz="1600" b="1" dirty="0" err="1"/>
              <a:t>Lisans’ı</a:t>
            </a:r>
            <a:r>
              <a:rPr lang="tr-TR" sz="1600" b="1" dirty="0"/>
              <a:t> alınan 2 adet </a:t>
            </a:r>
            <a:r>
              <a:rPr lang="tr-TR" sz="1600" b="1" dirty="0" err="1" smtClean="0"/>
              <a:t>GES’de</a:t>
            </a:r>
            <a:r>
              <a:rPr lang="tr-TR" sz="1600" b="1" dirty="0" smtClean="0"/>
              <a:t> Şebinkarahisar’da </a:t>
            </a:r>
            <a:r>
              <a:rPr lang="tr-TR" sz="1600" b="1" dirty="0"/>
              <a:t>mevcut olup toplam kurulu gücü 160 </a:t>
            </a:r>
            <a:r>
              <a:rPr lang="tr-TR" sz="1600" b="1" dirty="0" err="1"/>
              <a:t>MWe’dir</a:t>
            </a:r>
            <a:r>
              <a:rPr lang="tr-TR" sz="1600" dirty="0"/>
              <a:t>. </a:t>
            </a:r>
            <a:r>
              <a:rPr lang="tr-TR" sz="1600" dirty="0" smtClean="0">
                <a:ea typeface="Calibri" panose="020F0502020204030204" pitchFamily="34" charset="0"/>
                <a:cs typeface="Times New Roman" panose="02020603050405020304" pitchFamily="18" charset="0"/>
              </a:rPr>
              <a:t>Marjinal </a:t>
            </a:r>
            <a:r>
              <a:rPr lang="tr-TR" sz="1600" dirty="0">
                <a:ea typeface="Calibri" panose="020F0502020204030204" pitchFamily="34" charset="0"/>
                <a:cs typeface="Times New Roman" panose="02020603050405020304" pitchFamily="18" charset="0"/>
              </a:rPr>
              <a:t>arazi statüsünde olan alanların GES yatırımı için </a:t>
            </a:r>
            <a:r>
              <a:rPr lang="tr-TR" sz="1600" dirty="0" smtClean="0">
                <a:ea typeface="Calibri" panose="020F0502020204030204" pitchFamily="34" charset="0"/>
                <a:cs typeface="Times New Roman" panose="02020603050405020304" pitchFamily="18" charset="0"/>
              </a:rPr>
              <a:t>işaretlenmesi ve lisans ve diğer işlemlerin kolaylaştırılması yatırımı arttıracaktır. </a:t>
            </a:r>
            <a:endParaRPr lang="tr-TR" sz="1600" dirty="0">
              <a:ea typeface="Calibri" panose="020F0502020204030204" pitchFamily="34" charset="0"/>
              <a:cs typeface="Times New Roman" panose="02020603050405020304" pitchFamily="18" charset="0"/>
            </a:endParaRPr>
          </a:p>
        </p:txBody>
      </p:sp>
      <p:pic>
        <p:nvPicPr>
          <p:cNvPr id="8" name="Resim 7"/>
          <p:cNvPicPr>
            <a:picLocks noChangeAspect="1"/>
          </p:cNvPicPr>
          <p:nvPr/>
        </p:nvPicPr>
        <p:blipFill rotWithShape="1">
          <a:blip r:embed="rId4">
            <a:extLst>
              <a:ext uri="{28A0092B-C50C-407E-A947-70E740481C1C}">
                <a14:useLocalDpi xmlns:a14="http://schemas.microsoft.com/office/drawing/2010/main" val="0"/>
              </a:ext>
            </a:extLst>
          </a:blip>
          <a:srcRect t="664" b="639"/>
          <a:stretch/>
        </p:blipFill>
        <p:spPr>
          <a:xfrm>
            <a:off x="8181679" y="1580344"/>
            <a:ext cx="2153327" cy="3680779"/>
          </a:xfrm>
          <a:prstGeom prst="rect">
            <a:avLst/>
          </a:prstGeom>
        </p:spPr>
      </p:pic>
      <p:pic>
        <p:nvPicPr>
          <p:cNvPr id="10" name="Resim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1300" y="1505008"/>
            <a:ext cx="1327755" cy="3805365"/>
          </a:xfrm>
          <a:prstGeom prst="rect">
            <a:avLst/>
          </a:prstGeom>
        </p:spPr>
      </p:pic>
    </p:spTree>
    <p:extLst>
      <p:ext uri="{BB962C8B-B14F-4D97-AF65-F5344CB8AC3E}">
        <p14:creationId xmlns:p14="http://schemas.microsoft.com/office/powerpoint/2010/main" val="33544396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4417805" y="2273103"/>
            <a:ext cx="3780000" cy="301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a:latin typeface="Trebuchet MS" panose="020B0603020202020204" pitchFamily="34" charset="0"/>
              </a:rPr>
              <a:t>Yatırım </a:t>
            </a:r>
            <a:r>
              <a:rPr lang="tr-TR" sz="1600" smtClean="0">
                <a:latin typeface="Trebuchet MS" panose="020B0603020202020204" pitchFamily="34" charset="0"/>
              </a:rPr>
              <a:t>Tutarı ( Reel, Milyar TL )</a:t>
            </a:r>
            <a:endParaRPr lang="tr-TR" sz="1600" dirty="0">
              <a:latin typeface="Trebuchet MS" panose="020B0603020202020204" pitchFamily="34" charset="0"/>
            </a:endParaRPr>
          </a:p>
        </p:txBody>
      </p:sp>
      <p:sp>
        <p:nvSpPr>
          <p:cNvPr id="8" name="Dikdörtgen 7"/>
          <p:cNvSpPr/>
          <p:nvPr/>
        </p:nvSpPr>
        <p:spPr>
          <a:xfrm>
            <a:off x="8295483" y="2273103"/>
            <a:ext cx="3334542" cy="301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latin typeface="Trebuchet MS" panose="020B0603020202020204" pitchFamily="34" charset="0"/>
              </a:rPr>
              <a:t>İstihdam </a:t>
            </a:r>
          </a:p>
        </p:txBody>
      </p:sp>
      <p:sp>
        <p:nvSpPr>
          <p:cNvPr id="9" name="Dikdörtgen 8"/>
          <p:cNvSpPr/>
          <p:nvPr/>
        </p:nvSpPr>
        <p:spPr>
          <a:xfrm>
            <a:off x="4333670" y="6154814"/>
            <a:ext cx="4159470" cy="461665"/>
          </a:xfrm>
          <a:prstGeom prst="rect">
            <a:avLst/>
          </a:prstGeom>
        </p:spPr>
        <p:txBody>
          <a:bodyPr wrap="square">
            <a:spAutoFit/>
          </a:bodyPr>
          <a:lstStyle/>
          <a:p>
            <a:r>
              <a:rPr lang="tr-TR" sz="1200" b="1" smtClean="0">
                <a:latin typeface="Trebuchet MS" panose="020B0603020202020204" pitchFamily="34" charset="0"/>
              </a:rPr>
              <a:t>Enerji + İmalat = 18,491 Milyar TL (%76,55)</a:t>
            </a:r>
          </a:p>
          <a:p>
            <a:r>
              <a:rPr lang="tr-TR" sz="1200" b="1" smtClean="0">
                <a:latin typeface="Trebuchet MS" panose="020B0603020202020204" pitchFamily="34" charset="0"/>
              </a:rPr>
              <a:t>Enerji + İmalat + Hizmet = 22,893 Milyar TL (%94,77)</a:t>
            </a:r>
            <a:endParaRPr lang="tr-TR" sz="1200" b="1" dirty="0">
              <a:latin typeface="Trebuchet MS" panose="020B0603020202020204" pitchFamily="34" charset="0"/>
            </a:endParaRPr>
          </a:p>
        </p:txBody>
      </p:sp>
      <p:sp>
        <p:nvSpPr>
          <p:cNvPr id="10" name="Dikdörtgen 9"/>
          <p:cNvSpPr/>
          <p:nvPr/>
        </p:nvSpPr>
        <p:spPr>
          <a:xfrm>
            <a:off x="471973" y="6133228"/>
            <a:ext cx="3907907" cy="461665"/>
          </a:xfrm>
          <a:prstGeom prst="rect">
            <a:avLst/>
          </a:prstGeom>
        </p:spPr>
        <p:txBody>
          <a:bodyPr wrap="square">
            <a:spAutoFit/>
          </a:bodyPr>
          <a:lstStyle/>
          <a:p>
            <a:pPr algn="just"/>
            <a:r>
              <a:rPr lang="tr-TR" sz="1200" b="1" smtClean="0">
                <a:latin typeface="Trebuchet MS" panose="020B0603020202020204" pitchFamily="34" charset="0"/>
              </a:rPr>
              <a:t>İmalat + Hizmet = 381 Belge (%79,87)</a:t>
            </a:r>
          </a:p>
          <a:p>
            <a:pPr algn="just"/>
            <a:r>
              <a:rPr lang="tr-TR" sz="1200" b="1" smtClean="0">
                <a:latin typeface="Trebuchet MS" panose="020B0603020202020204" pitchFamily="34" charset="0"/>
              </a:rPr>
              <a:t>İmalat + Hizmet + Enerji = 461 Belge (%96,64)</a:t>
            </a:r>
            <a:endParaRPr lang="tr-TR" sz="1200" b="1" dirty="0"/>
          </a:p>
        </p:txBody>
      </p:sp>
      <p:sp>
        <p:nvSpPr>
          <p:cNvPr id="15" name="Dikdörtgen 14"/>
          <p:cNvSpPr/>
          <p:nvPr/>
        </p:nvSpPr>
        <p:spPr>
          <a:xfrm>
            <a:off x="558999" y="2273104"/>
            <a:ext cx="3780000" cy="3012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err="1" smtClean="0">
                <a:latin typeface="Trebuchet MS" panose="020B0603020202020204" pitchFamily="34" charset="0"/>
              </a:rPr>
              <a:t>Sektörel</a:t>
            </a:r>
            <a:r>
              <a:rPr lang="tr-TR" sz="1600" dirty="0" smtClean="0">
                <a:latin typeface="Trebuchet MS" panose="020B0603020202020204" pitchFamily="34" charset="0"/>
              </a:rPr>
              <a:t> Dağılım</a:t>
            </a:r>
            <a:endParaRPr lang="tr-TR" sz="1600" dirty="0">
              <a:latin typeface="Trebuchet MS" panose="020B0603020202020204" pitchFamily="34" charset="0"/>
            </a:endParaRPr>
          </a:p>
        </p:txBody>
      </p:sp>
      <p:sp>
        <p:nvSpPr>
          <p:cNvPr id="18" name="Dikdörtgen 17"/>
          <p:cNvSpPr/>
          <p:nvPr/>
        </p:nvSpPr>
        <p:spPr>
          <a:xfrm>
            <a:off x="8248254" y="6157149"/>
            <a:ext cx="3524250" cy="461665"/>
          </a:xfrm>
          <a:prstGeom prst="rect">
            <a:avLst/>
          </a:prstGeom>
        </p:spPr>
        <p:txBody>
          <a:bodyPr wrap="square">
            <a:spAutoFit/>
          </a:bodyPr>
          <a:lstStyle/>
          <a:p>
            <a:pPr algn="just"/>
            <a:r>
              <a:rPr lang="tr-TR" sz="1200" b="1" smtClean="0">
                <a:latin typeface="Trebuchet MS" panose="020B0603020202020204" pitchFamily="34" charset="0"/>
              </a:rPr>
              <a:t>İmalat + Hizmet = 14.494 (%92,73)</a:t>
            </a:r>
          </a:p>
          <a:p>
            <a:pPr algn="just"/>
            <a:r>
              <a:rPr lang="tr-TR" sz="1200" b="1" smtClean="0">
                <a:latin typeface="Trebuchet MS" panose="020B0603020202020204" pitchFamily="34" charset="0"/>
              </a:rPr>
              <a:t>İmalat + Hizmet + Enerji = 15.328 (%98,07)</a:t>
            </a:r>
            <a:endParaRPr lang="tr-TR" sz="1200" b="1" dirty="0"/>
          </a:p>
        </p:txBody>
      </p:sp>
      <p:graphicFrame>
        <p:nvGraphicFramePr>
          <p:cNvPr id="13" name="Grafik 12"/>
          <p:cNvGraphicFramePr/>
          <p:nvPr>
            <p:extLst>
              <p:ext uri="{D42A27DB-BD31-4B8C-83A1-F6EECF244321}">
                <p14:modId xmlns:p14="http://schemas.microsoft.com/office/powerpoint/2010/main" val="3108932919"/>
              </p:ext>
            </p:extLst>
          </p:nvPr>
        </p:nvGraphicFramePr>
        <p:xfrm>
          <a:off x="558999" y="2582102"/>
          <a:ext cx="3779999" cy="34295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Grafik 13"/>
          <p:cNvGraphicFramePr/>
          <p:nvPr>
            <p:extLst>
              <p:ext uri="{D42A27DB-BD31-4B8C-83A1-F6EECF244321}">
                <p14:modId xmlns:p14="http://schemas.microsoft.com/office/powerpoint/2010/main" val="1453336227"/>
              </p:ext>
            </p:extLst>
          </p:nvPr>
        </p:nvGraphicFramePr>
        <p:xfrm>
          <a:off x="4417805" y="2582102"/>
          <a:ext cx="3780000" cy="34295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Grafik 18"/>
          <p:cNvGraphicFramePr/>
          <p:nvPr>
            <p:extLst>
              <p:ext uri="{D42A27DB-BD31-4B8C-83A1-F6EECF244321}">
                <p14:modId xmlns:p14="http://schemas.microsoft.com/office/powerpoint/2010/main" val="3643739745"/>
              </p:ext>
            </p:extLst>
          </p:nvPr>
        </p:nvGraphicFramePr>
        <p:xfrm>
          <a:off x="8295483" y="2582102"/>
          <a:ext cx="3334542" cy="3441380"/>
        </p:xfrm>
        <a:graphic>
          <a:graphicData uri="http://schemas.openxmlformats.org/drawingml/2006/chart">
            <c:chart xmlns:c="http://schemas.openxmlformats.org/drawingml/2006/chart" xmlns:r="http://schemas.openxmlformats.org/officeDocument/2006/relationships" r:id="rId5"/>
          </a:graphicData>
        </a:graphic>
      </p:graphicFrame>
      <p:sp>
        <p:nvSpPr>
          <p:cNvPr id="16" name="Metin kutusu 15"/>
          <p:cNvSpPr txBox="1"/>
          <p:nvPr/>
        </p:nvSpPr>
        <p:spPr>
          <a:xfrm>
            <a:off x="390524" y="1104900"/>
            <a:ext cx="6184012"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T.C. Sanayi ve Teknoloji Bakanlığı Yatırım Teşvik Belgeleri</a:t>
            </a:r>
          </a:p>
        </p:txBody>
      </p:sp>
      <p:sp>
        <p:nvSpPr>
          <p:cNvPr id="17" name="Dikdörtgen 16"/>
          <p:cNvSpPr/>
          <p:nvPr/>
        </p:nvSpPr>
        <p:spPr>
          <a:xfrm>
            <a:off x="471973" y="1575913"/>
            <a:ext cx="10766003" cy="553998"/>
          </a:xfrm>
          <a:prstGeom prst="rect">
            <a:avLst/>
          </a:prstGeom>
        </p:spPr>
        <p:txBody>
          <a:bodyPr wrap="square">
            <a:spAutoFit/>
          </a:bodyPr>
          <a:lstStyle/>
          <a:p>
            <a:pPr lvl="0" algn="just">
              <a:spcAft>
                <a:spcPts val="0"/>
              </a:spcAft>
            </a:pPr>
            <a:r>
              <a:rPr lang="tr-TR" sz="1500" dirty="0">
                <a:latin typeface="Times New Roman" panose="02020603050405020304" pitchFamily="18" charset="0"/>
                <a:ea typeface="Calibri" panose="020F0502020204030204" pitchFamily="34" charset="0"/>
              </a:rPr>
              <a:t>Giresun </a:t>
            </a:r>
            <a:r>
              <a:rPr lang="tr-TR" sz="1500">
                <a:latin typeface="Times New Roman" panose="02020603050405020304" pitchFamily="18" charset="0"/>
                <a:ea typeface="Calibri" panose="020F0502020204030204" pitchFamily="34" charset="0"/>
              </a:rPr>
              <a:t>ilinde </a:t>
            </a:r>
            <a:r>
              <a:rPr lang="tr-TR" sz="1500" b="1" smtClean="0">
                <a:latin typeface="Times New Roman" panose="02020603050405020304" pitchFamily="18" charset="0"/>
                <a:ea typeface="Calibri" panose="020F0502020204030204" pitchFamily="34" charset="0"/>
              </a:rPr>
              <a:t>31.12.2024</a:t>
            </a:r>
            <a:r>
              <a:rPr lang="tr-TR" sz="1500" smtClean="0">
                <a:latin typeface="Times New Roman" panose="02020603050405020304" pitchFamily="18" charset="0"/>
                <a:ea typeface="Calibri" panose="020F0502020204030204" pitchFamily="34" charset="0"/>
              </a:rPr>
              <a:t> tarihine kadar toplam </a:t>
            </a:r>
            <a:r>
              <a:rPr lang="tr-TR" sz="1500" b="1" smtClean="0">
                <a:latin typeface="Times New Roman" panose="02020603050405020304" pitchFamily="18" charset="0"/>
                <a:ea typeface="Calibri" panose="020F0502020204030204" pitchFamily="34" charset="0"/>
              </a:rPr>
              <a:t>477 Adet </a:t>
            </a:r>
            <a:r>
              <a:rPr lang="tr-TR" sz="1500" b="1" dirty="0">
                <a:latin typeface="Times New Roman" panose="02020603050405020304" pitchFamily="18" charset="0"/>
                <a:ea typeface="Calibri" panose="020F0502020204030204" pitchFamily="34" charset="0"/>
              </a:rPr>
              <a:t>Yatırım Teşvik Belgesi</a:t>
            </a:r>
            <a:r>
              <a:rPr lang="tr-TR" sz="1500" dirty="0">
                <a:latin typeface="Times New Roman" panose="02020603050405020304" pitchFamily="18" charset="0"/>
                <a:ea typeface="Calibri" panose="020F0502020204030204" pitchFamily="34" charset="0"/>
              </a:rPr>
              <a:t> düzenlenmiş olup bu teşvik belgeli yatırımlarla Giresun iline </a:t>
            </a:r>
            <a:r>
              <a:rPr lang="tr-TR" sz="1500">
                <a:latin typeface="Times New Roman" panose="02020603050405020304" pitchFamily="18" charset="0"/>
                <a:ea typeface="Calibri" panose="020F0502020204030204" pitchFamily="34" charset="0"/>
              </a:rPr>
              <a:t>yaklaşık </a:t>
            </a:r>
            <a:r>
              <a:rPr lang="tr-TR" sz="1500" b="1" smtClean="0">
                <a:latin typeface="Times New Roman" panose="02020603050405020304" pitchFamily="18" charset="0"/>
                <a:ea typeface="Calibri" panose="020F0502020204030204" pitchFamily="34" charset="0"/>
              </a:rPr>
              <a:t>24,155 </a:t>
            </a:r>
            <a:r>
              <a:rPr lang="tr-TR" sz="1500" b="1" dirty="0">
                <a:latin typeface="Times New Roman" panose="02020603050405020304" pitchFamily="18" charset="0"/>
                <a:ea typeface="Calibri" panose="020F0502020204030204" pitchFamily="34" charset="0"/>
              </a:rPr>
              <a:t>Milyar </a:t>
            </a:r>
            <a:r>
              <a:rPr lang="tr-TR" sz="1500" b="1">
                <a:latin typeface="Times New Roman" panose="02020603050405020304" pitchFamily="18" charset="0"/>
                <a:ea typeface="Calibri" panose="020F0502020204030204" pitchFamily="34" charset="0"/>
              </a:rPr>
              <a:t>TL’lik</a:t>
            </a:r>
            <a:r>
              <a:rPr lang="tr-TR" sz="1500">
                <a:latin typeface="Times New Roman" panose="02020603050405020304" pitchFamily="18" charset="0"/>
                <a:ea typeface="Calibri" panose="020F0502020204030204" pitchFamily="34" charset="0"/>
              </a:rPr>
              <a:t> </a:t>
            </a:r>
            <a:r>
              <a:rPr lang="tr-TR" sz="1500" smtClean="0">
                <a:latin typeface="Times New Roman" panose="02020603050405020304" pitchFamily="18" charset="0"/>
                <a:ea typeface="Calibri" panose="020F0502020204030204" pitchFamily="34" charset="0"/>
              </a:rPr>
              <a:t>( </a:t>
            </a:r>
            <a:r>
              <a:rPr lang="tr-TR" sz="1500" b="1" smtClean="0">
                <a:latin typeface="Times New Roman" panose="02020603050405020304" pitchFamily="18" charset="0"/>
                <a:ea typeface="Calibri" panose="020F0502020204030204" pitchFamily="34" charset="0"/>
              </a:rPr>
              <a:t>Reel Fiyatlarla ) Yatırım</a:t>
            </a:r>
            <a:r>
              <a:rPr lang="tr-TR" sz="1500" smtClean="0">
                <a:latin typeface="Times New Roman" panose="02020603050405020304" pitchFamily="18" charset="0"/>
                <a:ea typeface="Calibri" panose="020F0502020204030204" pitchFamily="34" charset="0"/>
              </a:rPr>
              <a:t> </a:t>
            </a:r>
            <a:r>
              <a:rPr lang="tr-TR" sz="1500" dirty="0">
                <a:latin typeface="Times New Roman" panose="02020603050405020304" pitchFamily="18" charset="0"/>
                <a:ea typeface="Calibri" panose="020F0502020204030204" pitchFamily="34" charset="0"/>
              </a:rPr>
              <a:t>yapılması </a:t>
            </a:r>
            <a:r>
              <a:rPr lang="tr-TR" sz="1500">
                <a:latin typeface="Times New Roman" panose="02020603050405020304" pitchFamily="18" charset="0"/>
                <a:ea typeface="Calibri" panose="020F0502020204030204" pitchFamily="34" charset="0"/>
              </a:rPr>
              <a:t>ve </a:t>
            </a:r>
            <a:r>
              <a:rPr lang="tr-TR" sz="1500" b="1" smtClean="0">
                <a:latin typeface="Times New Roman" panose="02020603050405020304" pitchFamily="18" charset="0"/>
                <a:ea typeface="Calibri" panose="020F0502020204030204" pitchFamily="34" charset="0"/>
              </a:rPr>
              <a:t>15.631 İstihdam</a:t>
            </a:r>
            <a:r>
              <a:rPr lang="tr-TR" sz="1500" smtClean="0">
                <a:latin typeface="Times New Roman" panose="02020603050405020304" pitchFamily="18" charset="0"/>
                <a:ea typeface="Calibri" panose="020F0502020204030204" pitchFamily="34" charset="0"/>
              </a:rPr>
              <a:t> </a:t>
            </a:r>
            <a:r>
              <a:rPr lang="tr-TR" sz="1500" dirty="0">
                <a:latin typeface="Times New Roman" panose="02020603050405020304" pitchFamily="18" charset="0"/>
                <a:ea typeface="Calibri" panose="020F0502020204030204" pitchFamily="34" charset="0"/>
              </a:rPr>
              <a:t>sağlanması </a:t>
            </a:r>
            <a:r>
              <a:rPr lang="tr-TR" sz="1500">
                <a:latin typeface="Times New Roman" panose="02020603050405020304" pitchFamily="18" charset="0"/>
                <a:ea typeface="Calibri" panose="020F0502020204030204" pitchFamily="34" charset="0"/>
              </a:rPr>
              <a:t>öngörülmüştür</a:t>
            </a:r>
            <a:r>
              <a:rPr lang="tr-TR" sz="1500" smtClean="0">
                <a:latin typeface="Times New Roman" panose="02020603050405020304" pitchFamily="18" charset="0"/>
                <a:ea typeface="Calibri" panose="020F0502020204030204" pitchFamily="34" charset="0"/>
              </a:rPr>
              <a:t>.</a:t>
            </a:r>
            <a:endParaRPr lang="tr-TR" sz="15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108518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Yatırım Teşvik Sistemi</a:t>
            </a:r>
          </a:p>
        </p:txBody>
      </p:sp>
      <p:pic>
        <p:nvPicPr>
          <p:cNvPr id="3" name="Resim 2"/>
          <p:cNvPicPr>
            <a:picLocks noChangeAspect="1"/>
          </p:cNvPicPr>
          <p:nvPr/>
        </p:nvPicPr>
        <p:blipFill>
          <a:blip r:embed="rId3"/>
          <a:stretch>
            <a:fillRect/>
          </a:stretch>
        </p:blipFill>
        <p:spPr>
          <a:xfrm>
            <a:off x="471161" y="1474233"/>
            <a:ext cx="11260591" cy="5383768"/>
          </a:xfrm>
          <a:prstGeom prst="rect">
            <a:avLst/>
          </a:prstGeom>
        </p:spPr>
      </p:pic>
    </p:spTree>
    <p:extLst>
      <p:ext uri="{BB962C8B-B14F-4D97-AF65-F5344CB8AC3E}">
        <p14:creationId xmlns:p14="http://schemas.microsoft.com/office/powerpoint/2010/main" val="10600810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Yatırım Teşvik Sistemi</a:t>
            </a:r>
          </a:p>
        </p:txBody>
      </p:sp>
      <p:pic>
        <p:nvPicPr>
          <p:cNvPr id="4" name="Resim 3"/>
          <p:cNvPicPr>
            <a:picLocks noChangeAspect="1"/>
          </p:cNvPicPr>
          <p:nvPr/>
        </p:nvPicPr>
        <p:blipFill>
          <a:blip r:embed="rId3"/>
          <a:stretch>
            <a:fillRect/>
          </a:stretch>
        </p:blipFill>
        <p:spPr>
          <a:xfrm>
            <a:off x="481833" y="1474232"/>
            <a:ext cx="11204200" cy="5383768"/>
          </a:xfrm>
          <a:prstGeom prst="rect">
            <a:avLst/>
          </a:prstGeom>
        </p:spPr>
      </p:pic>
    </p:spTree>
    <p:extLst>
      <p:ext uri="{BB962C8B-B14F-4D97-AF65-F5344CB8AC3E}">
        <p14:creationId xmlns:p14="http://schemas.microsoft.com/office/powerpoint/2010/main" val="15172698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Desteklenen Sektörler</a:t>
            </a:r>
          </a:p>
        </p:txBody>
      </p:sp>
      <p:sp>
        <p:nvSpPr>
          <p:cNvPr id="3" name="Metin kutusu 2"/>
          <p:cNvSpPr txBox="1"/>
          <p:nvPr/>
        </p:nvSpPr>
        <p:spPr>
          <a:xfrm>
            <a:off x="530397" y="1523498"/>
            <a:ext cx="3816686" cy="5262979"/>
          </a:xfrm>
          <a:prstGeom prst="rect">
            <a:avLst/>
          </a:prstGeom>
          <a:noFill/>
        </p:spPr>
        <p:txBody>
          <a:bodyPr wrap="none" rtlCol="0">
            <a:spAutoFit/>
          </a:bodyPr>
          <a:lstStyle/>
          <a:p>
            <a:r>
              <a:rPr lang="tr-TR" sz="1400" b="1" smtClean="0"/>
              <a:t>Tarım, Ormancılık, Hayvancılık ve Balıkçılık</a:t>
            </a:r>
          </a:p>
          <a:p>
            <a:pPr marL="285750" indent="-285750">
              <a:buFont typeface="Wingdings" panose="05000000000000000000" pitchFamily="2" charset="2"/>
              <a:buChar char="ü"/>
            </a:pPr>
            <a:r>
              <a:rPr lang="tr-TR" sz="1400" smtClean="0"/>
              <a:t>Tek Yıllık Bitkisel Ürünlerin Yetiştirilmesi</a:t>
            </a:r>
          </a:p>
          <a:p>
            <a:pPr marL="285750" indent="-285750">
              <a:buFont typeface="Wingdings" panose="05000000000000000000" pitchFamily="2" charset="2"/>
              <a:buChar char="ü"/>
            </a:pPr>
            <a:r>
              <a:rPr lang="tr-TR" sz="1400" smtClean="0"/>
              <a:t>Sera Yatırımları</a:t>
            </a:r>
          </a:p>
          <a:p>
            <a:pPr marL="285750" indent="-285750">
              <a:buFont typeface="Wingdings" panose="05000000000000000000" pitchFamily="2" charset="2"/>
              <a:buChar char="ü"/>
            </a:pPr>
            <a:r>
              <a:rPr lang="tr-TR" sz="1400" smtClean="0"/>
              <a:t>Büyükbaş ve Küçükbaş Hayvan Yetiştiriciliği</a:t>
            </a:r>
          </a:p>
          <a:p>
            <a:pPr marL="285750" indent="-285750">
              <a:buFont typeface="Wingdings" panose="05000000000000000000" pitchFamily="2" charset="2"/>
              <a:buChar char="ü"/>
            </a:pPr>
            <a:r>
              <a:rPr lang="tr-TR" sz="1400" smtClean="0"/>
              <a:t>Kümes Hayvanları Yetiştiriciliği</a:t>
            </a:r>
          </a:p>
          <a:p>
            <a:pPr marL="285750" indent="-285750">
              <a:buFont typeface="Wingdings" panose="05000000000000000000" pitchFamily="2" charset="2"/>
              <a:buChar char="ü"/>
            </a:pPr>
            <a:r>
              <a:rPr lang="tr-TR" sz="1400" smtClean="0"/>
              <a:t>Su Ürünleri Yetiştiriciliği</a:t>
            </a:r>
          </a:p>
          <a:p>
            <a:endParaRPr lang="tr-TR" sz="1400" b="1" smtClean="0"/>
          </a:p>
          <a:p>
            <a:r>
              <a:rPr lang="tr-TR" sz="1400" b="1" smtClean="0"/>
              <a:t>Madencilik ve Taş Ocakçılığı</a:t>
            </a:r>
          </a:p>
          <a:p>
            <a:pPr marL="285750" indent="-285750">
              <a:buFont typeface="Wingdings" panose="05000000000000000000" pitchFamily="2" charset="2"/>
              <a:buChar char="ü"/>
            </a:pPr>
            <a:endParaRPr lang="tr-TR" sz="1400" b="1" smtClean="0"/>
          </a:p>
          <a:p>
            <a:r>
              <a:rPr lang="tr-TR" sz="1400" b="1" smtClean="0"/>
              <a:t>İmalat Sanayi</a:t>
            </a:r>
          </a:p>
          <a:p>
            <a:pPr marL="285750" indent="-285750">
              <a:buFont typeface="Wingdings" panose="05000000000000000000" pitchFamily="2" charset="2"/>
              <a:buChar char="ü"/>
            </a:pPr>
            <a:r>
              <a:rPr lang="tr-TR" sz="1400" smtClean="0"/>
              <a:t>Gıda Ürünleri ve İçecekler</a:t>
            </a:r>
          </a:p>
          <a:p>
            <a:pPr marL="285750" indent="-285750">
              <a:buFont typeface="Wingdings" panose="05000000000000000000" pitchFamily="2" charset="2"/>
              <a:buChar char="ü"/>
            </a:pPr>
            <a:r>
              <a:rPr lang="tr-TR" sz="1400" smtClean="0"/>
              <a:t>Tekstil Ürünleri ve Giyim Eşyaları</a:t>
            </a:r>
          </a:p>
          <a:p>
            <a:pPr marL="285750" indent="-285750">
              <a:buFont typeface="Wingdings" panose="05000000000000000000" pitchFamily="2" charset="2"/>
              <a:buChar char="ü"/>
            </a:pPr>
            <a:r>
              <a:rPr lang="tr-TR" sz="1400" smtClean="0"/>
              <a:t>Deri ve İlgili Ürünler</a:t>
            </a:r>
          </a:p>
          <a:p>
            <a:pPr marL="285750" indent="-285750">
              <a:buFont typeface="Wingdings" panose="05000000000000000000" pitchFamily="2" charset="2"/>
              <a:buChar char="ü"/>
            </a:pPr>
            <a:r>
              <a:rPr lang="tr-TR" sz="1400" smtClean="0"/>
              <a:t>Ağaç, Orman ve Kağıt Ürünleri</a:t>
            </a:r>
          </a:p>
          <a:p>
            <a:pPr marL="285750" indent="-285750">
              <a:buFont typeface="Wingdings" panose="05000000000000000000" pitchFamily="2" charset="2"/>
              <a:buChar char="ü"/>
            </a:pPr>
            <a:r>
              <a:rPr lang="tr-TR" sz="1400" smtClean="0"/>
              <a:t>Petrol Ürünleri ve Kimyasal Ürünler</a:t>
            </a:r>
          </a:p>
          <a:p>
            <a:pPr marL="285750" indent="-285750">
              <a:buFont typeface="Wingdings" panose="05000000000000000000" pitchFamily="2" charset="2"/>
              <a:buChar char="ü"/>
            </a:pPr>
            <a:r>
              <a:rPr lang="tr-TR" sz="1400" smtClean="0"/>
              <a:t>Eczacılık Ürünleri</a:t>
            </a:r>
          </a:p>
          <a:p>
            <a:pPr marL="285750" indent="-285750">
              <a:buFont typeface="Wingdings" panose="05000000000000000000" pitchFamily="2" charset="2"/>
              <a:buChar char="ü"/>
            </a:pPr>
            <a:r>
              <a:rPr lang="tr-TR" sz="1400" smtClean="0"/>
              <a:t>Kauçuk ve Plastik Ürünler</a:t>
            </a:r>
          </a:p>
          <a:p>
            <a:pPr marL="285750" indent="-285750">
              <a:buFont typeface="Wingdings" panose="05000000000000000000" pitchFamily="2" charset="2"/>
              <a:buChar char="ü"/>
            </a:pPr>
            <a:r>
              <a:rPr lang="tr-TR" sz="1400" smtClean="0"/>
              <a:t>Metalik Olmayan Mineral Ürünler</a:t>
            </a:r>
          </a:p>
          <a:p>
            <a:pPr marL="285750" indent="-285750">
              <a:buFont typeface="Wingdings" panose="05000000000000000000" pitchFamily="2" charset="2"/>
              <a:buChar char="ü"/>
            </a:pPr>
            <a:r>
              <a:rPr lang="tr-TR" sz="1400"/>
              <a:t>Ana ve Fabrikasyon Metal Ürünler</a:t>
            </a:r>
          </a:p>
          <a:p>
            <a:pPr marL="285750" indent="-285750">
              <a:buFont typeface="Wingdings" panose="05000000000000000000" pitchFamily="2" charset="2"/>
              <a:buChar char="ü"/>
            </a:pPr>
            <a:r>
              <a:rPr lang="tr-TR" sz="1400"/>
              <a:t>Bilgisayarlar, Elektronik ve Optik Ürünler</a:t>
            </a:r>
          </a:p>
          <a:p>
            <a:pPr marL="285750" indent="-285750">
              <a:buFont typeface="Wingdings" panose="05000000000000000000" pitchFamily="2" charset="2"/>
              <a:buChar char="ü"/>
            </a:pPr>
            <a:r>
              <a:rPr lang="tr-TR" sz="1400"/>
              <a:t>Elektrikli </a:t>
            </a:r>
            <a:r>
              <a:rPr lang="tr-TR" sz="1400" smtClean="0"/>
              <a:t>Teçhizatlar, Makine </a:t>
            </a:r>
            <a:r>
              <a:rPr lang="tr-TR" sz="1400"/>
              <a:t>ve Ekipmanlar</a:t>
            </a:r>
          </a:p>
          <a:p>
            <a:pPr marL="285750" indent="-285750">
              <a:buFont typeface="Wingdings" panose="05000000000000000000" pitchFamily="2" charset="2"/>
              <a:buChar char="ü"/>
            </a:pPr>
            <a:r>
              <a:rPr lang="tr-TR" sz="1400"/>
              <a:t>Motorlu Kara </a:t>
            </a:r>
            <a:r>
              <a:rPr lang="tr-TR" sz="1400" smtClean="0"/>
              <a:t>Taşıtları ve Diğer </a:t>
            </a:r>
            <a:r>
              <a:rPr lang="tr-TR" sz="1400"/>
              <a:t>Ulaşım Araçları</a:t>
            </a:r>
          </a:p>
          <a:p>
            <a:pPr marL="285750" indent="-285750">
              <a:buFont typeface="Wingdings" panose="05000000000000000000" pitchFamily="2" charset="2"/>
              <a:buChar char="ü"/>
            </a:pPr>
            <a:r>
              <a:rPr lang="tr-TR" sz="1400" smtClean="0"/>
              <a:t>Mobilyalar</a:t>
            </a:r>
            <a:endParaRPr lang="tr-TR" sz="1400"/>
          </a:p>
          <a:p>
            <a:pPr marL="285750" indent="-285750">
              <a:buFont typeface="Wingdings" panose="05000000000000000000" pitchFamily="2" charset="2"/>
              <a:buChar char="ü"/>
            </a:pPr>
            <a:r>
              <a:rPr lang="tr-TR" sz="1400"/>
              <a:t>Diğer Sanayi </a:t>
            </a:r>
            <a:r>
              <a:rPr lang="tr-TR" sz="1400" smtClean="0"/>
              <a:t>Ürünleri</a:t>
            </a:r>
          </a:p>
        </p:txBody>
      </p:sp>
      <p:sp>
        <p:nvSpPr>
          <p:cNvPr id="5" name="Metin kutusu 4"/>
          <p:cNvSpPr txBox="1"/>
          <p:nvPr/>
        </p:nvSpPr>
        <p:spPr>
          <a:xfrm>
            <a:off x="4733925" y="1523498"/>
            <a:ext cx="6970563" cy="2677656"/>
          </a:xfrm>
          <a:prstGeom prst="rect">
            <a:avLst/>
          </a:prstGeom>
          <a:noFill/>
        </p:spPr>
        <p:txBody>
          <a:bodyPr wrap="none" rtlCol="0">
            <a:spAutoFit/>
          </a:bodyPr>
          <a:lstStyle/>
          <a:p>
            <a:r>
              <a:rPr lang="tr-TR" sz="1400" b="1" smtClean="0"/>
              <a:t>Elektrik, Gaz, Buhar ve İklimlendirme</a:t>
            </a:r>
          </a:p>
          <a:p>
            <a:pPr marL="285750" indent="-285750">
              <a:buFont typeface="Wingdings" panose="05000000000000000000" pitchFamily="2" charset="2"/>
              <a:buChar char="ü"/>
            </a:pPr>
            <a:r>
              <a:rPr lang="tr-TR" sz="1400" smtClean="0"/>
              <a:t>Yenilenebilir Kaynaklardan Elektrik Üretimi ( 240 KW Altı GES Hariç )</a:t>
            </a:r>
          </a:p>
          <a:p>
            <a:pPr marL="285750" indent="-285750">
              <a:buFont typeface="Wingdings" panose="05000000000000000000" pitchFamily="2" charset="2"/>
              <a:buChar char="ü"/>
            </a:pPr>
            <a:r>
              <a:rPr lang="tr-TR" sz="1400" smtClean="0"/>
              <a:t>Elektrik Dağıtımı</a:t>
            </a:r>
          </a:p>
          <a:p>
            <a:pPr marL="285750" indent="-285750">
              <a:buFont typeface="Wingdings" panose="05000000000000000000" pitchFamily="2" charset="2"/>
              <a:buChar char="ü"/>
            </a:pPr>
            <a:r>
              <a:rPr lang="tr-TR" sz="1400" smtClean="0"/>
              <a:t>Elektrikli Araçlar İçin Şarj İstasyonları</a:t>
            </a:r>
          </a:p>
          <a:p>
            <a:pPr marL="285750" indent="-285750">
              <a:buFont typeface="Wingdings" panose="05000000000000000000" pitchFamily="2" charset="2"/>
              <a:buChar char="ü"/>
            </a:pPr>
            <a:r>
              <a:rPr lang="tr-TR" sz="1400" smtClean="0"/>
              <a:t>Gaz Yakıtların Dağıtımı ve Depolanması</a:t>
            </a:r>
          </a:p>
          <a:p>
            <a:endParaRPr lang="tr-TR" sz="1400"/>
          </a:p>
          <a:p>
            <a:r>
              <a:rPr lang="tr-TR" sz="1400" b="1" smtClean="0"/>
              <a:t>Atık Toplama, Geri Kazanım ve Bertaraf Faaliyetleri</a:t>
            </a:r>
          </a:p>
          <a:p>
            <a:endParaRPr lang="tr-TR" sz="1400" b="1"/>
          </a:p>
          <a:p>
            <a:r>
              <a:rPr lang="tr-TR" sz="1400" b="1" smtClean="0"/>
              <a:t>Ulaştırma ve Lisanslı Depolama </a:t>
            </a:r>
            <a:r>
              <a:rPr lang="tr-TR" sz="1400" smtClean="0"/>
              <a:t>( Yük ve Yolcu Taşımacılığı Dâhil, Gezinti Amaçlı Olanlar Hariç )</a:t>
            </a:r>
          </a:p>
          <a:p>
            <a:endParaRPr lang="tr-TR" sz="1400"/>
          </a:p>
          <a:p>
            <a:r>
              <a:rPr lang="tr-TR" sz="1400" b="1" smtClean="0"/>
              <a:t>Konaklama ve Yiyecek Hizmeti</a:t>
            </a:r>
          </a:p>
          <a:p>
            <a:r>
              <a:rPr lang="tr-TR" sz="1400" smtClean="0"/>
              <a:t>50 Oda ve Üzeri Oteller ve Konaklama Tesisleri ile Asgari 200 Öğrenci Kapasiteli Yurtlar</a:t>
            </a:r>
            <a:endParaRPr lang="tr-TR" sz="1400"/>
          </a:p>
        </p:txBody>
      </p:sp>
      <p:sp>
        <p:nvSpPr>
          <p:cNvPr id="6" name="Metin kutusu 5"/>
          <p:cNvSpPr txBox="1"/>
          <p:nvPr/>
        </p:nvSpPr>
        <p:spPr>
          <a:xfrm>
            <a:off x="4733925" y="4324264"/>
            <a:ext cx="4879669" cy="2462213"/>
          </a:xfrm>
          <a:prstGeom prst="rect">
            <a:avLst/>
          </a:prstGeom>
          <a:noFill/>
        </p:spPr>
        <p:txBody>
          <a:bodyPr wrap="none" rtlCol="0">
            <a:spAutoFit/>
          </a:bodyPr>
          <a:lstStyle/>
          <a:p>
            <a:r>
              <a:rPr lang="tr-TR" sz="1400" b="1" smtClean="0"/>
              <a:t>Bilgisayar Programlama, Bilgi İşlem ve Veri Altyapısı Faaliyetleri</a:t>
            </a:r>
          </a:p>
          <a:p>
            <a:endParaRPr lang="tr-TR" sz="1400" b="1"/>
          </a:p>
          <a:p>
            <a:r>
              <a:rPr lang="tr-TR" sz="1400" b="1" smtClean="0"/>
              <a:t>Mesleki, Bilimsel ve Teknik Faaliyetler</a:t>
            </a:r>
          </a:p>
          <a:p>
            <a:pPr marL="285750" indent="-285750">
              <a:buFont typeface="Wingdings" panose="05000000000000000000" pitchFamily="2" charset="2"/>
              <a:buChar char="ü"/>
            </a:pPr>
            <a:r>
              <a:rPr lang="tr-TR" sz="1400" smtClean="0"/>
              <a:t>Teknik Test ve Analiz Faaliyetleri</a:t>
            </a:r>
          </a:p>
          <a:p>
            <a:pPr marL="285750" indent="-285750">
              <a:buFont typeface="Wingdings" panose="05000000000000000000" pitchFamily="2" charset="2"/>
              <a:buChar char="ü"/>
            </a:pPr>
            <a:r>
              <a:rPr lang="tr-TR" sz="1400" smtClean="0"/>
              <a:t>Doğal Bilimler ve Mühendislik ARGE Faaliyetleri</a:t>
            </a:r>
          </a:p>
          <a:p>
            <a:pPr marL="285750" indent="-285750">
              <a:buFont typeface="Wingdings" panose="05000000000000000000" pitchFamily="2" charset="2"/>
              <a:buChar char="ü"/>
            </a:pPr>
            <a:r>
              <a:rPr lang="tr-TR" sz="1400" smtClean="0"/>
              <a:t>Hayvan Hastanelerinin Faaliyetleri</a:t>
            </a:r>
          </a:p>
          <a:p>
            <a:endParaRPr lang="tr-TR" sz="1400" b="1"/>
          </a:p>
          <a:p>
            <a:r>
              <a:rPr lang="tr-TR" sz="1400" b="1" smtClean="0"/>
              <a:t>Eğitim ve Sağlık Faaliyetleri</a:t>
            </a:r>
          </a:p>
          <a:p>
            <a:pPr marL="285750" indent="-285750">
              <a:buFont typeface="Wingdings" panose="05000000000000000000" pitchFamily="2" charset="2"/>
              <a:buChar char="ü"/>
            </a:pPr>
            <a:r>
              <a:rPr lang="tr-TR" sz="1400" smtClean="0"/>
              <a:t>Eğitim ve Hastane Hizmetleri ( Kamu Kurumları Hariç )</a:t>
            </a:r>
          </a:p>
          <a:p>
            <a:pPr marL="285750" indent="-285750">
              <a:buFont typeface="Wingdings" panose="05000000000000000000" pitchFamily="2" charset="2"/>
              <a:buChar char="ü"/>
            </a:pPr>
            <a:r>
              <a:rPr lang="tr-TR" sz="1400" smtClean="0"/>
              <a:t>Yatılı Bakım Faaliyetleri</a:t>
            </a:r>
          </a:p>
          <a:p>
            <a:pPr marL="285750" indent="-285750">
              <a:buFont typeface="Wingdings" panose="05000000000000000000" pitchFamily="2" charset="2"/>
              <a:buChar char="ü"/>
            </a:pPr>
            <a:r>
              <a:rPr lang="tr-TR" sz="1400" smtClean="0"/>
              <a:t>Kreş Faaliyetleri</a:t>
            </a:r>
          </a:p>
        </p:txBody>
      </p:sp>
    </p:spTree>
    <p:extLst>
      <p:ext uri="{BB962C8B-B14F-4D97-AF65-F5344CB8AC3E}">
        <p14:creationId xmlns:p14="http://schemas.microsoft.com/office/powerpoint/2010/main" val="12833122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90523" y="1104900"/>
            <a:ext cx="7671126" cy="369332"/>
          </a:xfrm>
          <a:prstGeom prst="rect">
            <a:avLst/>
          </a:prstGeom>
          <a:noFill/>
        </p:spPr>
        <p:txBody>
          <a:bodyPr wrap="square" rtlCol="0">
            <a:spAutoFit/>
          </a:bodyPr>
          <a:lstStyle/>
          <a:p>
            <a:r>
              <a:rPr lang="tr-TR" dirty="0" smtClean="0">
                <a:solidFill>
                  <a:schemeClr val="bg1"/>
                </a:solidFill>
                <a:latin typeface="Trebuchet MS" panose="020B0603020202020204" pitchFamily="34" charset="0"/>
              </a:rPr>
              <a:t>Sanayi ve Teknoloji Bakanlığı / Bağlı ve İlgili Kuruluşların Destekleri </a:t>
            </a:r>
          </a:p>
        </p:txBody>
      </p:sp>
      <p:graphicFrame>
        <p:nvGraphicFramePr>
          <p:cNvPr id="2" name="Diyagram 1"/>
          <p:cNvGraphicFramePr/>
          <p:nvPr>
            <p:extLst>
              <p:ext uri="{D42A27DB-BD31-4B8C-83A1-F6EECF244321}">
                <p14:modId xmlns:p14="http://schemas.microsoft.com/office/powerpoint/2010/main" val="110192925"/>
              </p:ext>
            </p:extLst>
          </p:nvPr>
        </p:nvGraphicFramePr>
        <p:xfrm>
          <a:off x="585340" y="1560907"/>
          <a:ext cx="10986900" cy="52970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828002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2402510984"/>
              </p:ext>
            </p:extLst>
          </p:nvPr>
        </p:nvGraphicFramePr>
        <p:xfrm>
          <a:off x="585340" y="1560907"/>
          <a:ext cx="10986900" cy="52970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Resim 3"/>
          <p:cNvPicPr>
            <a:picLocks noChangeAspect="1"/>
          </p:cNvPicPr>
          <p:nvPr/>
        </p:nvPicPr>
        <p:blipFill>
          <a:blip r:embed="rId7"/>
          <a:stretch>
            <a:fillRect/>
          </a:stretch>
        </p:blipFill>
        <p:spPr>
          <a:xfrm>
            <a:off x="502527" y="1558636"/>
            <a:ext cx="10998593" cy="5299364"/>
          </a:xfrm>
          <a:prstGeom prst="snipRoundRect">
            <a:avLst/>
          </a:prstGeom>
        </p:spPr>
      </p:pic>
      <p:sp>
        <p:nvSpPr>
          <p:cNvPr id="5" name="Metin kutusu 4"/>
          <p:cNvSpPr txBox="1"/>
          <p:nvPr/>
        </p:nvSpPr>
        <p:spPr>
          <a:xfrm>
            <a:off x="390523" y="1104900"/>
            <a:ext cx="7671126"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Yatırıma Destek Sitesi</a:t>
            </a:r>
            <a:endParaRPr lang="tr-TR" dirty="0" smtClean="0">
              <a:solidFill>
                <a:schemeClr val="bg1"/>
              </a:solidFill>
              <a:latin typeface="Trebuchet MS" panose="020B0603020202020204" pitchFamily="34" charset="0"/>
            </a:endParaRPr>
          </a:p>
        </p:txBody>
      </p:sp>
    </p:spTree>
    <p:extLst>
      <p:ext uri="{BB962C8B-B14F-4D97-AF65-F5344CB8AC3E}">
        <p14:creationId xmlns:p14="http://schemas.microsoft.com/office/powerpoint/2010/main" val="27933241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4" y="1104900"/>
            <a:ext cx="4343401"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Diğer Devlet Destekleri</a:t>
            </a:r>
          </a:p>
        </p:txBody>
      </p:sp>
      <p:grpSp>
        <p:nvGrpSpPr>
          <p:cNvPr id="7" name="Grup 6"/>
          <p:cNvGrpSpPr/>
          <p:nvPr/>
        </p:nvGrpSpPr>
        <p:grpSpPr>
          <a:xfrm>
            <a:off x="601501" y="1474232"/>
            <a:ext cx="11121107" cy="5302731"/>
            <a:chOff x="2653582" y="2019688"/>
            <a:chExt cx="7735290" cy="3955381"/>
          </a:xfrm>
        </p:grpSpPr>
        <p:pic>
          <p:nvPicPr>
            <p:cNvPr id="8" name="Resim 7"/>
            <p:cNvPicPr>
              <a:picLocks noChangeAspect="1"/>
            </p:cNvPicPr>
            <p:nvPr/>
          </p:nvPicPr>
          <p:blipFill rotWithShape="1">
            <a:blip r:embed="rId3"/>
            <a:srcRect l="4535" r="4785" b="4168"/>
            <a:stretch/>
          </p:blipFill>
          <p:spPr>
            <a:xfrm>
              <a:off x="2653582" y="2273937"/>
              <a:ext cx="3009060" cy="3467132"/>
            </a:xfrm>
            <a:prstGeom prst="rect">
              <a:avLst/>
            </a:prstGeom>
          </p:spPr>
        </p:pic>
        <p:pic>
          <p:nvPicPr>
            <p:cNvPr id="9" name="Resim 8"/>
            <p:cNvPicPr>
              <a:picLocks noChangeAspect="1"/>
            </p:cNvPicPr>
            <p:nvPr/>
          </p:nvPicPr>
          <p:blipFill>
            <a:blip r:embed="rId4"/>
            <a:stretch>
              <a:fillRect/>
            </a:stretch>
          </p:blipFill>
          <p:spPr>
            <a:xfrm>
              <a:off x="5816476" y="2019688"/>
              <a:ext cx="4572396" cy="3619814"/>
            </a:xfrm>
            <a:prstGeom prst="rect">
              <a:avLst/>
            </a:prstGeom>
          </p:spPr>
        </p:pic>
        <p:pic>
          <p:nvPicPr>
            <p:cNvPr id="10" name="Picture 2" descr="https://www.dokap.gov.tr/Content/logo.png"/>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2674" y="5507069"/>
              <a:ext cx="1080000" cy="46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TKDK - Tarım ve Kırsal Kalkınmayı Destekleme Kurumu Logosu [PDF File]  vector download, TKDK - Tarım ve Kırsal Kalkınmayı Destek… | Danger sign,  Allianz logo, Person"/>
            <p:cNvPicPr>
              <a:picLocks noChangeArrowheads="1"/>
            </p:cNvPicPr>
            <p:nvPr/>
          </p:nvPicPr>
          <p:blipFill rotWithShape="1">
            <a:blip r:embed="rId6" cstate="print">
              <a:extLst>
                <a:ext uri="{28A0092B-C50C-407E-A947-70E740481C1C}">
                  <a14:useLocalDpi xmlns:a14="http://schemas.microsoft.com/office/drawing/2010/main" val="0"/>
                </a:ext>
              </a:extLst>
            </a:blip>
            <a:srcRect t="10900"/>
            <a:stretch/>
          </p:blipFill>
          <p:spPr bwMode="auto">
            <a:xfrm>
              <a:off x="8102674" y="5458386"/>
              <a:ext cx="1080000" cy="468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709192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t="-1000" r="-6000" b="-1000"/>
          </a:stretch>
        </a:blipFill>
        <a:effectLst/>
      </p:bgPr>
    </p:bg>
    <p:spTree>
      <p:nvGrpSpPr>
        <p:cNvPr id="1" name=""/>
        <p:cNvGrpSpPr/>
        <p:nvPr/>
      </p:nvGrpSpPr>
      <p:grpSpPr>
        <a:xfrm>
          <a:off x="0" y="0"/>
          <a:ext cx="0" cy="0"/>
          <a:chOff x="0" y="0"/>
          <a:chExt cx="0" cy="0"/>
        </a:xfrm>
      </p:grpSpPr>
      <p:sp>
        <p:nvSpPr>
          <p:cNvPr id="4" name="Metin kutusu 3"/>
          <p:cNvSpPr txBox="1"/>
          <p:nvPr/>
        </p:nvSpPr>
        <p:spPr>
          <a:xfrm>
            <a:off x="3276599" y="3286125"/>
            <a:ext cx="5667376" cy="646331"/>
          </a:xfrm>
          <a:prstGeom prst="rect">
            <a:avLst/>
          </a:prstGeom>
          <a:noFill/>
        </p:spPr>
        <p:txBody>
          <a:bodyPr wrap="square" rtlCol="0">
            <a:spAutoFit/>
          </a:bodyPr>
          <a:lstStyle/>
          <a:p>
            <a:pPr algn="ctr"/>
            <a:r>
              <a:rPr lang="tr-TR" sz="3600" b="1" smtClean="0">
                <a:solidFill>
                  <a:schemeClr val="bg1"/>
                </a:solidFill>
                <a:latin typeface="Trebuchet MS" panose="020B0603020202020204" pitchFamily="34" charset="0"/>
              </a:rPr>
              <a:t>Arz Ederim.</a:t>
            </a:r>
            <a:endParaRPr lang="tr-TR" sz="3600" b="1">
              <a:solidFill>
                <a:schemeClr val="bg1"/>
              </a:solidFill>
              <a:latin typeface="Trebuchet MS" panose="020B0603020202020204" pitchFamily="34" charset="0"/>
            </a:endParaRPr>
          </a:p>
        </p:txBody>
      </p:sp>
    </p:spTree>
    <p:extLst>
      <p:ext uri="{BB962C8B-B14F-4D97-AF65-F5344CB8AC3E}">
        <p14:creationId xmlns:p14="http://schemas.microsoft.com/office/powerpoint/2010/main" val="2872084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88798" y="1086612"/>
            <a:ext cx="11546370"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Giresun Genel Verileri ve TR 90 / Türkiye Karşılaştırması</a:t>
            </a:r>
            <a:endParaRPr lang="tr-TR">
              <a:solidFill>
                <a:schemeClr val="bg1"/>
              </a:solidFill>
              <a:latin typeface="Trebuchet MS" panose="020B0603020202020204" pitchFamily="34" charset="0"/>
            </a:endParaRPr>
          </a:p>
        </p:txBody>
      </p:sp>
      <p:graphicFrame>
        <p:nvGraphicFramePr>
          <p:cNvPr id="4" name="Tablo 3"/>
          <p:cNvGraphicFramePr>
            <a:graphicFrameLocks noGrp="1"/>
          </p:cNvGraphicFramePr>
          <p:nvPr>
            <p:extLst>
              <p:ext uri="{D42A27DB-BD31-4B8C-83A1-F6EECF244321}">
                <p14:modId xmlns:p14="http://schemas.microsoft.com/office/powerpoint/2010/main" val="1828886144"/>
              </p:ext>
            </p:extLst>
          </p:nvPr>
        </p:nvGraphicFramePr>
        <p:xfrm>
          <a:off x="356833" y="1455944"/>
          <a:ext cx="11478335" cy="5402057"/>
        </p:xfrm>
        <a:graphic>
          <a:graphicData uri="http://schemas.openxmlformats.org/drawingml/2006/table">
            <a:tbl>
              <a:tblPr firstRow="1" bandRow="1"/>
              <a:tblGrid>
                <a:gridCol w="4926335">
                  <a:extLst>
                    <a:ext uri="{9D8B030D-6E8A-4147-A177-3AD203B41FA5}">
                      <a16:colId xmlns:a16="http://schemas.microsoft.com/office/drawing/2014/main" val="1023771184"/>
                    </a:ext>
                  </a:extLst>
                </a:gridCol>
                <a:gridCol w="2628000">
                  <a:extLst>
                    <a:ext uri="{9D8B030D-6E8A-4147-A177-3AD203B41FA5}">
                      <a16:colId xmlns:a16="http://schemas.microsoft.com/office/drawing/2014/main" val="4145622491"/>
                    </a:ext>
                  </a:extLst>
                </a:gridCol>
                <a:gridCol w="2124000">
                  <a:extLst>
                    <a:ext uri="{9D8B030D-6E8A-4147-A177-3AD203B41FA5}">
                      <a16:colId xmlns:a16="http://schemas.microsoft.com/office/drawing/2014/main" val="2667775790"/>
                    </a:ext>
                  </a:extLst>
                </a:gridCol>
                <a:gridCol w="1800000">
                  <a:extLst>
                    <a:ext uri="{9D8B030D-6E8A-4147-A177-3AD203B41FA5}">
                      <a16:colId xmlns:a16="http://schemas.microsoft.com/office/drawing/2014/main" val="2179635880"/>
                    </a:ext>
                  </a:extLst>
                </a:gridCol>
              </a:tblGrid>
              <a:tr h="2794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tr-TR" sz="1200" smtClean="0">
                          <a:solidFill>
                            <a:schemeClr val="tx1"/>
                          </a:solidFill>
                          <a:latin typeface="+mn-lt"/>
                        </a:rPr>
                        <a:t>Veri</a:t>
                      </a:r>
                      <a:r>
                        <a:rPr lang="tr-TR" sz="1200" baseline="0" smtClean="0">
                          <a:solidFill>
                            <a:schemeClr val="tx1"/>
                          </a:solidFill>
                          <a:latin typeface="+mn-lt"/>
                        </a:rPr>
                        <a:t> </a:t>
                      </a:r>
                      <a:r>
                        <a:rPr lang="tr-TR" sz="1200" smtClean="0">
                          <a:solidFill>
                            <a:schemeClr val="tx1"/>
                          </a:solidFill>
                          <a:latin typeface="+mn-lt"/>
                        </a:rPr>
                        <a:t>Adı</a:t>
                      </a:r>
                      <a:endParaRPr lang="en-US" sz="120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tr-TR" sz="1200" smtClean="0">
                          <a:solidFill>
                            <a:schemeClr val="tx1"/>
                          </a:solidFill>
                          <a:latin typeface="+mn-lt"/>
                        </a:rPr>
                        <a:t>Veri</a:t>
                      </a:r>
                      <a:r>
                        <a:rPr lang="tr-TR" sz="1200" baseline="0" smtClean="0">
                          <a:solidFill>
                            <a:schemeClr val="tx1"/>
                          </a:solidFill>
                          <a:latin typeface="+mn-lt"/>
                        </a:rPr>
                        <a:t> </a:t>
                      </a:r>
                      <a:r>
                        <a:rPr lang="tr-TR" sz="1200" smtClean="0">
                          <a:solidFill>
                            <a:schemeClr val="tx1"/>
                          </a:solidFill>
                          <a:latin typeface="+mn-lt"/>
                        </a:rPr>
                        <a:t>Değeri</a:t>
                      </a:r>
                      <a:endParaRPr lang="en-US" sz="120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tr-TR" sz="1200" smtClean="0">
                          <a:solidFill>
                            <a:schemeClr val="tx1"/>
                          </a:solidFill>
                          <a:latin typeface="+mn-lt"/>
                        </a:rPr>
                        <a:t>Ülke</a:t>
                      </a:r>
                      <a:r>
                        <a:rPr lang="tr-TR" sz="1200" baseline="0" smtClean="0">
                          <a:solidFill>
                            <a:schemeClr val="tx1"/>
                          </a:solidFill>
                          <a:latin typeface="+mn-lt"/>
                        </a:rPr>
                        <a:t> </a:t>
                      </a:r>
                      <a:r>
                        <a:rPr lang="tr-TR" sz="1200" smtClean="0">
                          <a:solidFill>
                            <a:schemeClr val="tx1"/>
                          </a:solidFill>
                          <a:latin typeface="+mn-lt"/>
                        </a:rPr>
                        <a:t>Sıralaması</a:t>
                      </a:r>
                      <a:endParaRPr lang="en-US" sz="120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tr-TR" sz="1200" smtClean="0">
                          <a:solidFill>
                            <a:schemeClr val="tx1"/>
                          </a:solidFill>
                          <a:latin typeface="+mn-lt"/>
                        </a:rPr>
                        <a:t>Bölge</a:t>
                      </a:r>
                      <a:r>
                        <a:rPr lang="tr-TR" sz="1200" baseline="0" smtClean="0">
                          <a:solidFill>
                            <a:schemeClr val="tx1"/>
                          </a:solidFill>
                          <a:latin typeface="+mn-lt"/>
                        </a:rPr>
                        <a:t> </a:t>
                      </a:r>
                      <a:r>
                        <a:rPr lang="tr-TR" sz="1200" smtClean="0">
                          <a:solidFill>
                            <a:schemeClr val="tx1"/>
                          </a:solidFill>
                          <a:latin typeface="+mn-lt"/>
                        </a:rPr>
                        <a:t>Sıralaması</a:t>
                      </a:r>
                      <a:endParaRPr lang="en-US" sz="120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47312980"/>
                  </a:ext>
                </a:extLst>
              </a:tr>
              <a:tr h="2794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dirty="0">
                          <a:latin typeface="+mn-lt"/>
                        </a:rPr>
                        <a:t>Nüfus</a:t>
                      </a:r>
                      <a:r>
                        <a:rPr lang="tr-TR" sz="1200" b="0" dirty="0">
                          <a:latin typeface="+mn-lt"/>
                        </a:rPr>
                        <a:t> </a:t>
                      </a:r>
                      <a:r>
                        <a:rPr lang="tr-TR" sz="1200" b="0">
                          <a:latin typeface="+mn-lt"/>
                        </a:rPr>
                        <a:t>( </a:t>
                      </a:r>
                      <a:r>
                        <a:rPr lang="tr-TR" sz="1200" b="0" smtClean="0">
                          <a:latin typeface="+mn-lt"/>
                        </a:rPr>
                        <a:t>2024 ) ( TÜİK ADNKS )</a:t>
                      </a:r>
                      <a:endParaRPr lang="en-US" sz="1200" b="0"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455.922</a:t>
                      </a:r>
                      <a:r>
                        <a:rPr lang="tr-TR" sz="1200" b="0" baseline="0" smtClean="0">
                          <a:latin typeface="+mn-lt"/>
                        </a:rPr>
                        <a:t> </a:t>
                      </a:r>
                      <a:r>
                        <a:rPr lang="tr-TR" sz="1200" b="1" smtClean="0">
                          <a:latin typeface="+mn-lt"/>
                        </a:rPr>
                        <a:t>( Merkez’de 144.158 )</a:t>
                      </a:r>
                      <a:endParaRPr lang="en-US" sz="1200" b="1"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dirty="0">
                          <a:latin typeface="+mn-lt"/>
                        </a:rPr>
                        <a:t>44</a:t>
                      </a:r>
                      <a:r>
                        <a:rPr lang="tr-TR" sz="1200" b="1" baseline="0" dirty="0">
                          <a:latin typeface="+mn-lt"/>
                        </a:rPr>
                        <a:t>.</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3.</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529491716"/>
                  </a:ext>
                </a:extLst>
              </a:tr>
              <a:tr h="2794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dirty="0">
                          <a:latin typeface="+mn-lt"/>
                        </a:rPr>
                        <a:t>İstihdam</a:t>
                      </a:r>
                      <a:r>
                        <a:rPr lang="tr-TR" sz="1200" b="0" dirty="0">
                          <a:latin typeface="+mn-lt"/>
                        </a:rPr>
                        <a:t> </a:t>
                      </a:r>
                      <a:r>
                        <a:rPr lang="tr-TR" sz="1200" b="0">
                          <a:latin typeface="+mn-lt"/>
                        </a:rPr>
                        <a:t>( </a:t>
                      </a:r>
                      <a:r>
                        <a:rPr lang="tr-TR" sz="1200" b="0" smtClean="0">
                          <a:latin typeface="+mn-lt"/>
                        </a:rPr>
                        <a:t>2024 </a:t>
                      </a:r>
                      <a:r>
                        <a:rPr lang="tr-TR" sz="1200" b="0" dirty="0">
                          <a:latin typeface="+mn-lt"/>
                        </a:rPr>
                        <a:t>– </a:t>
                      </a:r>
                      <a:r>
                        <a:rPr lang="tr-TR" sz="1200" b="1" dirty="0">
                          <a:latin typeface="+mn-lt"/>
                        </a:rPr>
                        <a:t>TR 90 </a:t>
                      </a:r>
                      <a:r>
                        <a:rPr lang="tr-TR" sz="1200" b="0" dirty="0">
                          <a:latin typeface="+mn-lt"/>
                        </a:rPr>
                        <a:t>– </a:t>
                      </a:r>
                      <a:r>
                        <a:rPr lang="tr-TR" sz="1200" b="0">
                          <a:latin typeface="+mn-lt"/>
                        </a:rPr>
                        <a:t>15 </a:t>
                      </a:r>
                      <a:r>
                        <a:rPr lang="tr-TR" sz="1200" b="0" smtClean="0">
                          <a:latin typeface="+mn-lt"/>
                        </a:rPr>
                        <a:t>Üzeri</a:t>
                      </a:r>
                      <a:r>
                        <a:rPr lang="tr-TR" sz="1200" b="0" baseline="0" smtClean="0">
                          <a:latin typeface="+mn-lt"/>
                        </a:rPr>
                        <a:t> </a:t>
                      </a:r>
                      <a:r>
                        <a:rPr lang="tr-TR" sz="1200" b="0" smtClean="0">
                          <a:latin typeface="+mn-lt"/>
                        </a:rPr>
                        <a:t>Yaş ) ( TÜİK )</a:t>
                      </a:r>
                      <a:endParaRPr lang="tr-TR" sz="1200" b="0"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a:latin typeface="+mn-lt"/>
                        </a:rPr>
                        <a:t>% </a:t>
                      </a:r>
                      <a:r>
                        <a:rPr lang="tr-TR" sz="1200" b="1" smtClean="0">
                          <a:latin typeface="+mn-lt"/>
                        </a:rPr>
                        <a:t>51,2</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7. </a:t>
                      </a:r>
                      <a:r>
                        <a:rPr lang="tr-TR" sz="1200" b="1" dirty="0">
                          <a:latin typeface="+mn-lt"/>
                        </a:rPr>
                        <a:t>( 26 </a:t>
                      </a:r>
                      <a:r>
                        <a:rPr lang="tr-TR" sz="1200" b="1">
                          <a:latin typeface="+mn-lt"/>
                        </a:rPr>
                        <a:t>Bölge </a:t>
                      </a:r>
                      <a:r>
                        <a:rPr lang="tr-TR" sz="1200" b="1" smtClean="0">
                          <a:latin typeface="+mn-lt"/>
                        </a:rPr>
                        <a:t>)</a:t>
                      </a:r>
                      <a:endParaRPr lang="en-US" sz="1200" b="1"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a:t>
                      </a:r>
                      <a:endParaRPr lang="en-US" sz="1200" b="1"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99494245"/>
                  </a:ext>
                </a:extLst>
              </a:tr>
              <a:tr h="2794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dirty="0">
                          <a:latin typeface="+mn-lt"/>
                        </a:rPr>
                        <a:t>İstihdam</a:t>
                      </a:r>
                      <a:r>
                        <a:rPr lang="tr-TR" sz="1200" b="0" dirty="0">
                          <a:latin typeface="+mn-lt"/>
                        </a:rPr>
                        <a:t> </a:t>
                      </a:r>
                      <a:r>
                        <a:rPr lang="tr-TR" sz="1200" b="0">
                          <a:latin typeface="+mn-lt"/>
                        </a:rPr>
                        <a:t>( </a:t>
                      </a:r>
                      <a:r>
                        <a:rPr lang="tr-TR" sz="1200" b="0" smtClean="0">
                          <a:latin typeface="+mn-lt"/>
                        </a:rPr>
                        <a:t>2024 </a:t>
                      </a:r>
                      <a:r>
                        <a:rPr lang="tr-TR" sz="1200" b="0">
                          <a:latin typeface="+mn-lt"/>
                        </a:rPr>
                        <a:t>– </a:t>
                      </a:r>
                      <a:r>
                        <a:rPr lang="tr-TR" sz="1200" b="1" smtClean="0">
                          <a:latin typeface="+mn-lt"/>
                        </a:rPr>
                        <a:t>Giresun</a:t>
                      </a:r>
                      <a:r>
                        <a:rPr lang="tr-TR" sz="1200" b="0" smtClean="0">
                          <a:latin typeface="+mn-lt"/>
                        </a:rPr>
                        <a:t> – </a:t>
                      </a:r>
                      <a:r>
                        <a:rPr lang="tr-TR" sz="1200" b="0">
                          <a:latin typeface="+mn-lt"/>
                        </a:rPr>
                        <a:t>15 </a:t>
                      </a:r>
                      <a:r>
                        <a:rPr lang="tr-TR" sz="1200" b="0" smtClean="0">
                          <a:latin typeface="+mn-lt"/>
                        </a:rPr>
                        <a:t>Üzeri </a:t>
                      </a:r>
                      <a:r>
                        <a:rPr lang="tr-TR" sz="1200" b="0">
                          <a:latin typeface="+mn-lt"/>
                        </a:rPr>
                        <a:t>Yaş </a:t>
                      </a:r>
                      <a:r>
                        <a:rPr lang="tr-TR" sz="1200" b="0" smtClean="0">
                          <a:latin typeface="+mn-lt"/>
                        </a:rPr>
                        <a:t>) ( TÜİK )</a:t>
                      </a:r>
                      <a:endParaRPr lang="tr-TR" sz="1200" b="0"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a:latin typeface="+mn-lt"/>
                        </a:rPr>
                        <a:t>% </a:t>
                      </a:r>
                      <a:r>
                        <a:rPr lang="tr-TR" sz="1200" b="1" smtClean="0">
                          <a:latin typeface="+mn-lt"/>
                        </a:rPr>
                        <a:t>51,9</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solidFill>
                            <a:schemeClr val="tx1"/>
                          </a:solidFill>
                          <a:latin typeface="+mn-lt"/>
                        </a:rPr>
                        <a:t>18.</a:t>
                      </a:r>
                      <a:endParaRPr lang="en-US" sz="1200" b="1" i="1"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i="0" smtClean="0">
                          <a:solidFill>
                            <a:schemeClr val="tx1"/>
                          </a:solidFill>
                          <a:latin typeface="+mn-lt"/>
                        </a:rPr>
                        <a:t>3.</a:t>
                      </a:r>
                      <a:endParaRPr lang="en-US" sz="1200" b="1" i="1"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613960755"/>
                  </a:ext>
                </a:extLst>
              </a:tr>
              <a:tr h="2794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dirty="0">
                          <a:latin typeface="+mn-lt"/>
                        </a:rPr>
                        <a:t>İşsizlik</a:t>
                      </a:r>
                      <a:r>
                        <a:rPr lang="tr-TR" sz="1200" b="0" dirty="0">
                          <a:latin typeface="+mn-lt"/>
                        </a:rPr>
                        <a:t> </a:t>
                      </a:r>
                      <a:r>
                        <a:rPr lang="tr-TR" sz="1200" b="0">
                          <a:latin typeface="+mn-lt"/>
                        </a:rPr>
                        <a:t>( </a:t>
                      </a:r>
                      <a:r>
                        <a:rPr lang="tr-TR" sz="1200" b="0" smtClean="0">
                          <a:latin typeface="+mn-lt"/>
                        </a:rPr>
                        <a:t>2024 </a:t>
                      </a:r>
                      <a:r>
                        <a:rPr lang="tr-TR" sz="1200" b="0" dirty="0">
                          <a:latin typeface="+mn-lt"/>
                        </a:rPr>
                        <a:t>– </a:t>
                      </a:r>
                      <a:r>
                        <a:rPr lang="tr-TR" sz="1200" b="1" dirty="0">
                          <a:latin typeface="+mn-lt"/>
                        </a:rPr>
                        <a:t>TR 90 </a:t>
                      </a:r>
                      <a:r>
                        <a:rPr lang="tr-TR" sz="1200" b="0" dirty="0">
                          <a:latin typeface="+mn-lt"/>
                        </a:rPr>
                        <a:t>– </a:t>
                      </a:r>
                      <a:r>
                        <a:rPr lang="tr-TR" sz="1200" b="0">
                          <a:latin typeface="+mn-lt"/>
                        </a:rPr>
                        <a:t>15 </a:t>
                      </a:r>
                      <a:r>
                        <a:rPr lang="tr-TR" sz="1200" b="0" smtClean="0">
                          <a:latin typeface="+mn-lt"/>
                        </a:rPr>
                        <a:t>Üzeri Yaş ) ( TÜİK )</a:t>
                      </a:r>
                      <a:endParaRPr lang="en-US" sz="1200" b="0"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 7,8</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10. ( </a:t>
                      </a:r>
                      <a:r>
                        <a:rPr lang="tr-TR" sz="1200" b="1" dirty="0">
                          <a:latin typeface="+mn-lt"/>
                        </a:rPr>
                        <a:t>26 </a:t>
                      </a:r>
                      <a:r>
                        <a:rPr lang="tr-TR" sz="1200" b="1">
                          <a:latin typeface="+mn-lt"/>
                        </a:rPr>
                        <a:t>Bölge </a:t>
                      </a:r>
                      <a:r>
                        <a:rPr lang="tr-TR" sz="1200" b="1" smtClean="0">
                          <a:latin typeface="+mn-lt"/>
                        </a:rPr>
                        <a:t>)</a:t>
                      </a:r>
                      <a:endParaRPr lang="en-US" sz="1200" b="1"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a:t>
                      </a:r>
                      <a:endParaRPr lang="en-US" sz="1200" b="1"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3454162"/>
                  </a:ext>
                </a:extLst>
              </a:tr>
              <a:tr h="2794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dirty="0">
                          <a:latin typeface="+mn-lt"/>
                        </a:rPr>
                        <a:t>İşsizlik</a:t>
                      </a:r>
                      <a:r>
                        <a:rPr lang="tr-TR" sz="1200" b="0" dirty="0">
                          <a:latin typeface="+mn-lt"/>
                        </a:rPr>
                        <a:t> </a:t>
                      </a:r>
                      <a:r>
                        <a:rPr lang="tr-TR" sz="1200" b="0">
                          <a:latin typeface="+mn-lt"/>
                        </a:rPr>
                        <a:t>( </a:t>
                      </a:r>
                      <a:r>
                        <a:rPr lang="tr-TR" sz="1200" b="0" smtClean="0">
                          <a:latin typeface="+mn-lt"/>
                        </a:rPr>
                        <a:t>2024 </a:t>
                      </a:r>
                      <a:r>
                        <a:rPr lang="tr-TR" sz="1200" b="0">
                          <a:latin typeface="+mn-lt"/>
                        </a:rPr>
                        <a:t>– </a:t>
                      </a:r>
                      <a:r>
                        <a:rPr lang="tr-TR" sz="1200" b="1" smtClean="0">
                          <a:latin typeface="+mn-lt"/>
                        </a:rPr>
                        <a:t>Giresun</a:t>
                      </a:r>
                      <a:r>
                        <a:rPr lang="tr-TR" sz="1200" b="0" smtClean="0">
                          <a:latin typeface="+mn-lt"/>
                        </a:rPr>
                        <a:t> – </a:t>
                      </a:r>
                      <a:r>
                        <a:rPr lang="tr-TR" sz="1200" b="0">
                          <a:latin typeface="+mn-lt"/>
                        </a:rPr>
                        <a:t>15 </a:t>
                      </a:r>
                      <a:r>
                        <a:rPr lang="tr-TR" sz="1200" b="0" smtClean="0">
                          <a:latin typeface="+mn-lt"/>
                        </a:rPr>
                        <a:t>Üzeri Yaş ) ( TÜİK )</a:t>
                      </a:r>
                      <a:endParaRPr lang="en-US" sz="1200" b="0"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a:latin typeface="+mn-lt"/>
                        </a:rPr>
                        <a:t>% </a:t>
                      </a:r>
                      <a:r>
                        <a:rPr lang="tr-TR" sz="1200" b="1" smtClean="0">
                          <a:latin typeface="+mn-lt"/>
                        </a:rPr>
                        <a:t>5,8</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solidFill>
                            <a:srgbClr val="C00000"/>
                          </a:solidFill>
                          <a:latin typeface="+mn-lt"/>
                        </a:rPr>
                        <a:t>8.</a:t>
                      </a:r>
                      <a:endParaRPr lang="en-US" sz="1200" b="1" i="1" dirty="0">
                        <a:solidFill>
                          <a:srgbClr val="C00000"/>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solidFill>
                            <a:srgbClr val="C00000"/>
                          </a:solidFill>
                          <a:latin typeface="+mn-lt"/>
                        </a:rPr>
                        <a:t>1.</a:t>
                      </a:r>
                      <a:endParaRPr lang="en-US" sz="1200" b="1" i="1" dirty="0">
                        <a:solidFill>
                          <a:srgbClr val="C00000"/>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55544076"/>
                  </a:ext>
                </a:extLst>
              </a:tr>
              <a:tr h="2794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dirty="0">
                          <a:latin typeface="+mn-lt"/>
                        </a:rPr>
                        <a:t>GSYİH</a:t>
                      </a:r>
                      <a:r>
                        <a:rPr lang="tr-TR" sz="1200" b="0" dirty="0">
                          <a:latin typeface="+mn-lt"/>
                        </a:rPr>
                        <a:t> </a:t>
                      </a:r>
                      <a:r>
                        <a:rPr lang="tr-TR" sz="1200" b="0">
                          <a:latin typeface="+mn-lt"/>
                        </a:rPr>
                        <a:t>( </a:t>
                      </a:r>
                      <a:r>
                        <a:rPr lang="tr-TR" sz="1200" b="0" smtClean="0">
                          <a:latin typeface="+mn-lt"/>
                        </a:rPr>
                        <a:t>2023 </a:t>
                      </a:r>
                      <a:r>
                        <a:rPr lang="tr-TR" sz="1200" b="0">
                          <a:latin typeface="+mn-lt"/>
                        </a:rPr>
                        <a:t>– </a:t>
                      </a:r>
                      <a:r>
                        <a:rPr lang="tr-TR" sz="1200" b="1" smtClean="0">
                          <a:latin typeface="+mn-lt"/>
                        </a:rPr>
                        <a:t>Toplam</a:t>
                      </a:r>
                      <a:r>
                        <a:rPr lang="tr-TR" sz="1200" b="0" smtClean="0">
                          <a:latin typeface="+mn-lt"/>
                        </a:rPr>
                        <a:t> ) ( TÜİK )</a:t>
                      </a:r>
                      <a:endParaRPr lang="en-US" sz="1200" b="0"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71,761</a:t>
                      </a:r>
                      <a:r>
                        <a:rPr lang="tr-TR" sz="1200" b="1" baseline="0" smtClean="0">
                          <a:latin typeface="+mn-lt"/>
                        </a:rPr>
                        <a:t> Milyar TL ( 3,055 Milyar Dolar )</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56.</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3.</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24051715"/>
                  </a:ext>
                </a:extLst>
              </a:tr>
              <a:tr h="2794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dirty="0">
                          <a:latin typeface="+mn-lt"/>
                        </a:rPr>
                        <a:t>GSYİH</a:t>
                      </a:r>
                      <a:r>
                        <a:rPr lang="tr-TR" sz="1200" b="0" dirty="0">
                          <a:latin typeface="+mn-lt"/>
                        </a:rPr>
                        <a:t> </a:t>
                      </a:r>
                      <a:r>
                        <a:rPr lang="tr-TR" sz="1200" b="0">
                          <a:latin typeface="+mn-lt"/>
                        </a:rPr>
                        <a:t>( </a:t>
                      </a:r>
                      <a:r>
                        <a:rPr lang="tr-TR" sz="1200" b="0" smtClean="0">
                          <a:latin typeface="+mn-lt"/>
                        </a:rPr>
                        <a:t>2023 </a:t>
                      </a:r>
                      <a:r>
                        <a:rPr lang="tr-TR" sz="1200" b="0" dirty="0">
                          <a:latin typeface="+mn-lt"/>
                        </a:rPr>
                        <a:t>– </a:t>
                      </a:r>
                      <a:r>
                        <a:rPr lang="tr-TR" sz="1200" b="1" dirty="0">
                          <a:latin typeface="+mn-lt"/>
                        </a:rPr>
                        <a:t>Kişi </a:t>
                      </a:r>
                      <a:r>
                        <a:rPr lang="tr-TR" sz="1200" b="1">
                          <a:latin typeface="+mn-lt"/>
                        </a:rPr>
                        <a:t>Başına</a:t>
                      </a:r>
                      <a:r>
                        <a:rPr lang="tr-TR" sz="1200" b="0">
                          <a:latin typeface="+mn-lt"/>
                        </a:rPr>
                        <a:t> </a:t>
                      </a:r>
                      <a:r>
                        <a:rPr lang="tr-TR" sz="1200" b="0" smtClean="0">
                          <a:latin typeface="+mn-lt"/>
                        </a:rPr>
                        <a:t>) ( TÜİK )</a:t>
                      </a:r>
                      <a:endParaRPr lang="en-US" sz="1200" b="0"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157.272</a:t>
                      </a:r>
                      <a:r>
                        <a:rPr lang="tr-TR" sz="1200" b="1" baseline="0" smtClean="0">
                          <a:latin typeface="+mn-lt"/>
                        </a:rPr>
                        <a:t> TL ( 6.695 Dolar )</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66.</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4.</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203230579"/>
                  </a:ext>
                </a:extLst>
              </a:tr>
              <a:tr h="46569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dirty="0">
                          <a:latin typeface="+mn-lt"/>
                        </a:rPr>
                        <a:t>Türkiye’nin En </a:t>
                      </a:r>
                      <a:r>
                        <a:rPr lang="tr-TR" sz="1200" b="1">
                          <a:latin typeface="+mn-lt"/>
                        </a:rPr>
                        <a:t>Büyük </a:t>
                      </a:r>
                      <a:r>
                        <a:rPr lang="tr-TR" sz="1200" b="1" smtClean="0">
                          <a:latin typeface="+mn-lt"/>
                        </a:rPr>
                        <a:t>1.000 </a:t>
                      </a:r>
                      <a:r>
                        <a:rPr lang="tr-TR" sz="1200" b="1">
                          <a:latin typeface="+mn-lt"/>
                        </a:rPr>
                        <a:t>Sanayi </a:t>
                      </a:r>
                      <a:r>
                        <a:rPr lang="tr-TR" sz="1200" b="1" smtClean="0">
                          <a:latin typeface="+mn-lt"/>
                        </a:rPr>
                        <a:t>Kuruluşu</a:t>
                      </a:r>
                      <a:endParaRPr lang="tr-TR" sz="1200" b="1" baseline="0" smtClean="0">
                        <a:latin typeface="+mn-lt"/>
                      </a:endParaRPr>
                    </a:p>
                    <a:p>
                      <a:r>
                        <a:rPr lang="tr-TR" sz="1200" b="0" smtClean="0">
                          <a:latin typeface="+mn-lt"/>
                        </a:rPr>
                        <a:t>( 2024 </a:t>
                      </a:r>
                      <a:r>
                        <a:rPr lang="tr-TR" sz="1200" b="0">
                          <a:latin typeface="+mn-lt"/>
                        </a:rPr>
                        <a:t>– </a:t>
                      </a:r>
                      <a:r>
                        <a:rPr lang="tr-TR" sz="1200" b="0" smtClean="0">
                          <a:latin typeface="+mn-lt"/>
                        </a:rPr>
                        <a:t>İstanbul</a:t>
                      </a:r>
                      <a:r>
                        <a:rPr lang="tr-TR" sz="1200" b="0" baseline="0" smtClean="0">
                          <a:latin typeface="+mn-lt"/>
                        </a:rPr>
                        <a:t> Sanayi Odası</a:t>
                      </a:r>
                      <a:r>
                        <a:rPr lang="tr-TR" sz="1200" b="0" smtClean="0">
                          <a:latin typeface="+mn-lt"/>
                        </a:rPr>
                        <a:t> </a:t>
                      </a:r>
                      <a:r>
                        <a:rPr lang="tr-TR" sz="1200" b="0" dirty="0">
                          <a:latin typeface="+mn-lt"/>
                        </a:rPr>
                        <a:t>)</a:t>
                      </a:r>
                      <a:endParaRPr lang="en-US" sz="1200" b="0" i="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latin typeface="+mn-lt"/>
                        </a:rPr>
                        <a:t>Toplam 5 Firma</a:t>
                      </a:r>
                      <a:endParaRPr lang="tr-TR" sz="1200" b="1" baseline="0" smtClean="0">
                        <a:latin typeface="+mn-lt"/>
                      </a:endParaRPr>
                    </a:p>
                    <a:p>
                      <a:r>
                        <a:rPr lang="tr-TR" sz="1200" b="1" smtClean="0">
                          <a:latin typeface="+mn-lt"/>
                        </a:rPr>
                        <a:t>( Fındık ve Mamulleri )</a:t>
                      </a:r>
                      <a:endParaRPr lang="en-US" sz="1200" b="1" dirty="0">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kern="1200" smtClean="0">
                          <a:solidFill>
                            <a:schemeClr val="tx1"/>
                          </a:solidFill>
                          <a:latin typeface="+mn-lt"/>
                          <a:ea typeface="+mn-ea"/>
                          <a:cs typeface="+mn-cs"/>
                        </a:rPr>
                        <a:t>-</a:t>
                      </a:r>
                      <a:endParaRPr lang="en-US" sz="1200" b="1" kern="1200" dirty="0">
                        <a:solidFill>
                          <a:schemeClr val="tx1"/>
                        </a:solidFill>
                        <a:latin typeface="+mn-lt"/>
                        <a:ea typeface="+mn-ea"/>
                        <a:cs typeface="+mn-cs"/>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solidFill>
                            <a:schemeClr val="tx1"/>
                          </a:solidFill>
                          <a:latin typeface="+mn-lt"/>
                        </a:rPr>
                        <a:t>-</a:t>
                      </a:r>
                      <a:endParaRPr lang="en-US" sz="1200" b="1"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37462205"/>
                  </a:ext>
                </a:extLst>
              </a:tr>
              <a:tr h="2794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solidFill>
                            <a:schemeClr val="tx1"/>
                          </a:solidFill>
                          <a:latin typeface="+mn-lt"/>
                        </a:rPr>
                        <a:t>SEGE ( Sosyo </a:t>
                      </a:r>
                      <a:r>
                        <a:rPr lang="tr-TR" sz="1200" b="1" dirty="0">
                          <a:solidFill>
                            <a:schemeClr val="tx1"/>
                          </a:solidFill>
                          <a:latin typeface="+mn-lt"/>
                        </a:rPr>
                        <a:t>Ekonomik </a:t>
                      </a:r>
                      <a:r>
                        <a:rPr lang="tr-TR" sz="1200" b="1">
                          <a:solidFill>
                            <a:schemeClr val="tx1"/>
                          </a:solidFill>
                          <a:latin typeface="+mn-lt"/>
                        </a:rPr>
                        <a:t>Gelişmişlik </a:t>
                      </a:r>
                      <a:r>
                        <a:rPr lang="tr-TR" sz="1200" b="1" smtClean="0">
                          <a:solidFill>
                            <a:schemeClr val="tx1"/>
                          </a:solidFill>
                          <a:latin typeface="+mn-lt"/>
                        </a:rPr>
                        <a:t>Endeksi )</a:t>
                      </a:r>
                      <a:r>
                        <a:rPr lang="tr-TR" sz="1200" b="0" baseline="0" smtClean="0">
                          <a:solidFill>
                            <a:schemeClr val="tx1"/>
                          </a:solidFill>
                          <a:latin typeface="+mn-lt"/>
                        </a:rPr>
                        <a:t> </a:t>
                      </a:r>
                      <a:r>
                        <a:rPr lang="tr-TR" sz="1200" b="0" smtClean="0">
                          <a:solidFill>
                            <a:schemeClr val="tx1"/>
                          </a:solidFill>
                          <a:latin typeface="+mn-lt"/>
                        </a:rPr>
                        <a:t>( 2025 )</a:t>
                      </a:r>
                      <a:endParaRPr lang="en-US" sz="1200" b="0" i="1"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solidFill>
                            <a:schemeClr val="tx1"/>
                          </a:solidFill>
                          <a:latin typeface="+mn-lt"/>
                        </a:rPr>
                        <a:t>–0,259</a:t>
                      </a:r>
                      <a:endParaRPr lang="en-US" sz="1200" b="1"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solidFill>
                            <a:schemeClr val="tx1"/>
                          </a:solidFill>
                          <a:latin typeface="+mn-lt"/>
                        </a:rPr>
                        <a:t>51. ( 5. Kademe</a:t>
                      </a:r>
                      <a:r>
                        <a:rPr lang="tr-TR" sz="1200" b="1" baseline="0" smtClean="0">
                          <a:solidFill>
                            <a:schemeClr val="tx1"/>
                          </a:solidFill>
                          <a:latin typeface="+mn-lt"/>
                        </a:rPr>
                        <a:t> </a:t>
                      </a:r>
                      <a:r>
                        <a:rPr lang="tr-TR" sz="1200" b="1" baseline="0" dirty="0">
                          <a:solidFill>
                            <a:schemeClr val="tx1"/>
                          </a:solidFill>
                          <a:latin typeface="+mn-lt"/>
                        </a:rPr>
                        <a:t>)</a:t>
                      </a:r>
                      <a:endParaRPr lang="en-US" sz="1200" b="1" i="1" baseline="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tr-TR" sz="1200" b="1" smtClean="0">
                          <a:solidFill>
                            <a:schemeClr val="tx1"/>
                          </a:solidFill>
                          <a:latin typeface="+mn-lt"/>
                        </a:rPr>
                        <a:t>4.</a:t>
                      </a:r>
                      <a:endParaRPr lang="en-US" sz="1200" b="1" i="1" baseline="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396805098"/>
                  </a:ext>
                </a:extLst>
              </a:tr>
              <a:tr h="465694">
                <a:tc>
                  <a:txBody>
                    <a:bodyPr/>
                    <a:lstStyle/>
                    <a:p>
                      <a:r>
                        <a:rPr lang="tr-TR" sz="1200" b="1" i="0" smtClean="0">
                          <a:solidFill>
                            <a:schemeClr val="tx1"/>
                          </a:solidFill>
                          <a:latin typeface="+mn-lt"/>
                        </a:rPr>
                        <a:t>TÜİK </a:t>
                      </a:r>
                      <a:r>
                        <a:rPr lang="tr-TR" sz="1200" b="0" i="0" smtClean="0">
                          <a:solidFill>
                            <a:schemeClr val="tx1"/>
                          </a:solidFill>
                          <a:latin typeface="+mn-lt"/>
                        </a:rPr>
                        <a:t>( 2023 )</a:t>
                      </a:r>
                      <a:endParaRPr lang="tr-TR" sz="1200" b="1" i="0" baseline="0" smtClean="0">
                        <a:solidFill>
                          <a:schemeClr val="tx1"/>
                        </a:solidFill>
                        <a:latin typeface="+mn-lt"/>
                      </a:endParaRPr>
                    </a:p>
                    <a:p>
                      <a:r>
                        <a:rPr lang="tr-TR" sz="1200" b="1" i="0" baseline="0" smtClean="0">
                          <a:solidFill>
                            <a:schemeClr val="tx1"/>
                          </a:solidFill>
                          <a:latin typeface="+mn-lt"/>
                        </a:rPr>
                        <a:t>Beşeri Sermaye &amp; Eğitim &amp; Hayatta Kalma &amp; Sağlık Endeksleri</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200" b="0" smtClean="0">
                          <a:solidFill>
                            <a:schemeClr val="tx1"/>
                          </a:solidFill>
                          <a:latin typeface="+mn-lt"/>
                        </a:rPr>
                        <a:t>-</a:t>
                      </a:r>
                      <a:endParaRPr lang="en-US" sz="1200" b="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200" b="1" i="0" baseline="0" smtClean="0">
                          <a:solidFill>
                            <a:schemeClr val="tx1"/>
                          </a:solidFill>
                          <a:latin typeface="+mn-lt"/>
                        </a:rPr>
                        <a:t>10. &amp; 12. &amp; 20. &amp; 20.</a:t>
                      </a:r>
                      <a:endParaRPr lang="en-US" sz="1200" b="1" i="0" baseline="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200" b="1" i="0" baseline="0" smtClean="0">
                          <a:solidFill>
                            <a:schemeClr val="tx1"/>
                          </a:solidFill>
                          <a:latin typeface="+mn-lt"/>
                        </a:rPr>
                        <a:t>2. &amp; 2. &amp; 3. &amp; 3.</a:t>
                      </a:r>
                      <a:endParaRPr lang="en-US" sz="1200" b="1" i="0" baseline="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85219553"/>
                  </a:ext>
                </a:extLst>
              </a:tr>
              <a:tr h="465694">
                <a:tc>
                  <a:txBody>
                    <a:bodyPr/>
                    <a:lstStyle/>
                    <a:p>
                      <a:r>
                        <a:rPr lang="tr-TR" sz="1200" b="1" i="0" smtClean="0">
                          <a:solidFill>
                            <a:schemeClr val="tx1"/>
                          </a:solidFill>
                          <a:latin typeface="+mn-lt"/>
                        </a:rPr>
                        <a:t>İstanbul Üni. Şehir Politikaları ve Uygulamaları Araş. Mer.</a:t>
                      </a:r>
                      <a:endParaRPr lang="tr-TR" sz="1200" b="1" i="0" baseline="0" smtClean="0">
                        <a:solidFill>
                          <a:schemeClr val="tx1"/>
                        </a:solidFill>
                        <a:latin typeface="+mn-lt"/>
                      </a:endParaRPr>
                    </a:p>
                    <a:p>
                      <a:r>
                        <a:rPr lang="tr-TR" sz="1200" b="1" i="0" smtClean="0">
                          <a:solidFill>
                            <a:schemeClr val="tx1"/>
                          </a:solidFill>
                          <a:latin typeface="+mn-lt"/>
                        </a:rPr>
                        <a:t>Eğitim</a:t>
                      </a:r>
                      <a:r>
                        <a:rPr lang="tr-TR" sz="1200" b="1" i="0" baseline="0" smtClean="0">
                          <a:solidFill>
                            <a:schemeClr val="tx1"/>
                          </a:solidFill>
                          <a:latin typeface="+mn-lt"/>
                        </a:rPr>
                        <a:t> &amp;</a:t>
                      </a:r>
                      <a:r>
                        <a:rPr lang="tr-TR" sz="1200" b="1" i="0" smtClean="0">
                          <a:solidFill>
                            <a:schemeClr val="tx1"/>
                          </a:solidFill>
                          <a:latin typeface="+mn-lt"/>
                        </a:rPr>
                        <a:t> Sağlık</a:t>
                      </a:r>
                      <a:r>
                        <a:rPr lang="tr-TR" sz="1200" b="1" i="0" baseline="0" smtClean="0">
                          <a:solidFill>
                            <a:schemeClr val="tx1"/>
                          </a:solidFill>
                          <a:latin typeface="+mn-lt"/>
                        </a:rPr>
                        <a:t> &amp; Ulaşım Endeksleri </a:t>
                      </a:r>
                      <a:r>
                        <a:rPr lang="tr-TR" sz="1200" b="0" i="0" baseline="0" smtClean="0">
                          <a:solidFill>
                            <a:schemeClr val="tx1"/>
                          </a:solidFill>
                          <a:latin typeface="+mn-lt"/>
                        </a:rPr>
                        <a:t>( 2023 )</a:t>
                      </a:r>
                      <a:endParaRPr lang="en-US" sz="1200" b="0"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tr-TR" sz="1200" b="0" i="0" smtClean="0">
                          <a:solidFill>
                            <a:schemeClr val="tx1"/>
                          </a:solidFill>
                          <a:latin typeface="+mn-lt"/>
                        </a:rPr>
                        <a:t>-</a:t>
                      </a:r>
                      <a:endParaRPr lang="en-US" sz="1200" b="0"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tr-TR" sz="1200" b="1" i="0" smtClean="0">
                          <a:solidFill>
                            <a:schemeClr val="tx1"/>
                          </a:solidFill>
                          <a:latin typeface="+mn-lt"/>
                        </a:rPr>
                        <a:t>9. &amp; 12. &amp; 25.</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tr-TR" sz="1200" b="1" i="0" smtClean="0">
                          <a:solidFill>
                            <a:schemeClr val="tx1"/>
                          </a:solidFill>
                          <a:latin typeface="+mn-lt"/>
                        </a:rPr>
                        <a:t>1.</a:t>
                      </a:r>
                      <a:r>
                        <a:rPr lang="tr-TR" sz="1200" b="1" i="0" baseline="0" smtClean="0">
                          <a:solidFill>
                            <a:schemeClr val="tx1"/>
                          </a:solidFill>
                          <a:latin typeface="+mn-lt"/>
                        </a:rPr>
                        <a:t> &amp; 2. &amp; 2.</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89025310"/>
                  </a:ext>
                </a:extLst>
              </a:tr>
              <a:tr h="465694">
                <a:tc>
                  <a:txBody>
                    <a:bodyPr/>
                    <a:lstStyle/>
                    <a:p>
                      <a:r>
                        <a:rPr lang="tr-TR" sz="1200" b="1" i="0" smtClean="0">
                          <a:solidFill>
                            <a:schemeClr val="tx1"/>
                          </a:solidFill>
                          <a:latin typeface="+mn-lt"/>
                        </a:rPr>
                        <a:t>EDAM</a:t>
                      </a:r>
                      <a:r>
                        <a:rPr lang="tr-TR" sz="1200" b="1" i="0" baseline="0" smtClean="0">
                          <a:solidFill>
                            <a:schemeClr val="tx1"/>
                          </a:solidFill>
                          <a:latin typeface="+mn-lt"/>
                        </a:rPr>
                        <a:t> &amp; TÜRKONFED</a:t>
                      </a:r>
                    </a:p>
                    <a:p>
                      <a:r>
                        <a:rPr lang="tr-TR" sz="1200" b="1" i="0" baseline="0" smtClean="0">
                          <a:solidFill>
                            <a:schemeClr val="tx1"/>
                          </a:solidFill>
                          <a:latin typeface="+mn-lt"/>
                        </a:rPr>
                        <a:t>Emek Piyasaları &amp; Finansal Derinlik Endeksleri </a:t>
                      </a:r>
                      <a:r>
                        <a:rPr lang="tr-TR" sz="1200" b="0" i="0" baseline="0" smtClean="0">
                          <a:solidFill>
                            <a:schemeClr val="tx1"/>
                          </a:solidFill>
                          <a:latin typeface="+mn-lt"/>
                        </a:rPr>
                        <a:t>( 2023 )</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200" b="0" i="0" smtClean="0">
                          <a:solidFill>
                            <a:schemeClr val="tx1"/>
                          </a:solidFill>
                          <a:latin typeface="+mn-lt"/>
                        </a:rPr>
                        <a:t>-</a:t>
                      </a:r>
                      <a:endParaRPr lang="en-US" sz="1200" b="0"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200" b="1" i="0" smtClean="0">
                          <a:solidFill>
                            <a:schemeClr val="tx1"/>
                          </a:solidFill>
                          <a:latin typeface="+mn-lt"/>
                        </a:rPr>
                        <a:t>12. &amp; 24.</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200" b="1" i="0" smtClean="0">
                          <a:solidFill>
                            <a:schemeClr val="tx1"/>
                          </a:solidFill>
                          <a:latin typeface="+mn-lt"/>
                        </a:rPr>
                        <a:t>2. &amp; 4.</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0018986"/>
                  </a:ext>
                </a:extLst>
              </a:tr>
              <a:tr h="279417">
                <a:tc>
                  <a:txBody>
                    <a:bodyPr/>
                    <a:lstStyle/>
                    <a:p>
                      <a:r>
                        <a:rPr lang="tr-TR" sz="1200" b="1" i="0" smtClean="0">
                          <a:solidFill>
                            <a:schemeClr val="tx1"/>
                          </a:solidFill>
                          <a:latin typeface="+mn-lt"/>
                        </a:rPr>
                        <a:t>TÜİK</a:t>
                      </a:r>
                      <a:r>
                        <a:rPr lang="tr-TR" sz="1200" b="1" i="0" baseline="0" smtClean="0">
                          <a:solidFill>
                            <a:schemeClr val="tx1"/>
                          </a:solidFill>
                          <a:latin typeface="+mn-lt"/>
                        </a:rPr>
                        <a:t> Yaşam Beklentisi Endeksi </a:t>
                      </a:r>
                      <a:r>
                        <a:rPr lang="tr-TR" sz="1200" b="0" i="0" baseline="0" smtClean="0">
                          <a:solidFill>
                            <a:schemeClr val="tx1"/>
                          </a:solidFill>
                          <a:latin typeface="+mn-lt"/>
                        </a:rPr>
                        <a:t>( 2022 )</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tr-TR" sz="1200" b="0" i="0" smtClean="0">
                          <a:solidFill>
                            <a:schemeClr val="tx1"/>
                          </a:solidFill>
                          <a:latin typeface="+mn-lt"/>
                        </a:rPr>
                        <a:t>-</a:t>
                      </a:r>
                      <a:endParaRPr lang="en-US" sz="1200" b="0"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tr-TR" sz="1200" b="1" i="0" smtClean="0">
                          <a:solidFill>
                            <a:schemeClr val="tx1"/>
                          </a:solidFill>
                          <a:latin typeface="+mn-lt"/>
                        </a:rPr>
                        <a:t>15.</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tr-TR" sz="1200" b="1" i="0" smtClean="0">
                          <a:solidFill>
                            <a:schemeClr val="tx1"/>
                          </a:solidFill>
                          <a:latin typeface="+mn-lt"/>
                        </a:rPr>
                        <a:t>3.</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682760046"/>
                  </a:ext>
                </a:extLst>
              </a:tr>
              <a:tr h="279417">
                <a:tc>
                  <a:txBody>
                    <a:bodyPr/>
                    <a:lstStyle/>
                    <a:p>
                      <a:r>
                        <a:rPr lang="tr-TR" sz="1200" b="1" i="0" smtClean="0">
                          <a:solidFill>
                            <a:schemeClr val="tx1"/>
                          </a:solidFill>
                          <a:latin typeface="+mn-lt"/>
                        </a:rPr>
                        <a:t>URAK Beşeri</a:t>
                      </a:r>
                      <a:r>
                        <a:rPr lang="tr-TR" sz="1200" b="1" i="0" baseline="0" smtClean="0">
                          <a:solidFill>
                            <a:schemeClr val="tx1"/>
                          </a:solidFill>
                          <a:latin typeface="+mn-lt"/>
                        </a:rPr>
                        <a:t> Sermaye ve Yaşam Kalitesi Endeksi </a:t>
                      </a:r>
                      <a:r>
                        <a:rPr lang="tr-TR" sz="1200" b="0" i="0" baseline="0" smtClean="0">
                          <a:solidFill>
                            <a:schemeClr val="tx1"/>
                          </a:solidFill>
                          <a:latin typeface="+mn-lt"/>
                        </a:rPr>
                        <a:t>( 2017 )</a:t>
                      </a:r>
                      <a:endParaRPr lang="en-US" sz="1200" b="0"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200" b="0" i="0" smtClean="0">
                          <a:solidFill>
                            <a:schemeClr val="tx1"/>
                          </a:solidFill>
                          <a:latin typeface="+mn-lt"/>
                        </a:rPr>
                        <a:t>-</a:t>
                      </a:r>
                      <a:endParaRPr lang="en-US" sz="1200" b="0"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200" b="1" i="0" smtClean="0">
                          <a:solidFill>
                            <a:schemeClr val="tx1"/>
                          </a:solidFill>
                          <a:latin typeface="+mn-lt"/>
                        </a:rPr>
                        <a:t>19.</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200" b="1" i="0" smtClean="0">
                          <a:solidFill>
                            <a:schemeClr val="tx1"/>
                          </a:solidFill>
                          <a:latin typeface="+mn-lt"/>
                        </a:rPr>
                        <a:t>3.</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94645774"/>
                  </a:ext>
                </a:extLst>
              </a:tr>
              <a:tr h="465694">
                <a:tc>
                  <a:txBody>
                    <a:bodyPr/>
                    <a:lstStyle/>
                    <a:p>
                      <a:r>
                        <a:rPr lang="tr-TR" sz="1200" b="1" i="0" smtClean="0">
                          <a:solidFill>
                            <a:schemeClr val="tx1"/>
                          </a:solidFill>
                          <a:latin typeface="+mn-lt"/>
                        </a:rPr>
                        <a:t>TÜİK</a:t>
                      </a:r>
                      <a:r>
                        <a:rPr lang="tr-TR" sz="1200" b="1" i="0" baseline="0" smtClean="0">
                          <a:solidFill>
                            <a:schemeClr val="tx1"/>
                          </a:solidFill>
                          <a:latin typeface="+mn-lt"/>
                        </a:rPr>
                        <a:t> Yaşam Endeksleri </a:t>
                      </a:r>
                      <a:r>
                        <a:rPr lang="tr-TR" sz="1200" b="0" i="0" baseline="0" smtClean="0">
                          <a:solidFill>
                            <a:schemeClr val="tx1"/>
                          </a:solidFill>
                          <a:latin typeface="+mn-lt"/>
                        </a:rPr>
                        <a:t>( 2015 )</a:t>
                      </a:r>
                    </a:p>
                    <a:p>
                      <a:r>
                        <a:rPr lang="tr-TR" sz="1200" b="1" i="0" baseline="0" smtClean="0">
                          <a:solidFill>
                            <a:schemeClr val="tx1"/>
                          </a:solidFill>
                          <a:latin typeface="+mn-lt"/>
                        </a:rPr>
                        <a:t>Eğitim &amp; Güvenlik &amp; Konut &amp; Sağlık &amp; Yaşam Memnuniyeti &amp; Sosyal Yaşam</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tr-TR" sz="1200" b="0" i="0" smtClean="0">
                          <a:solidFill>
                            <a:schemeClr val="tx1"/>
                          </a:solidFill>
                          <a:latin typeface="+mn-lt"/>
                        </a:rPr>
                        <a:t>-</a:t>
                      </a:r>
                      <a:endParaRPr lang="en-US" sz="1200" b="0"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tr-TR" sz="1200" b="1" i="0" smtClean="0">
                          <a:solidFill>
                            <a:schemeClr val="tx1"/>
                          </a:solidFill>
                          <a:latin typeface="+mn-lt"/>
                        </a:rPr>
                        <a:t>7. &amp; 9. &amp; 13. &amp;</a:t>
                      </a:r>
                      <a:r>
                        <a:rPr lang="tr-TR" sz="1200" b="1" i="0" baseline="0" smtClean="0">
                          <a:solidFill>
                            <a:schemeClr val="tx1"/>
                          </a:solidFill>
                          <a:latin typeface="+mn-lt"/>
                        </a:rPr>
                        <a:t> 15. &amp; 22. &amp; 28.</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tr-TR" sz="1200" b="1" i="0" smtClean="0">
                          <a:solidFill>
                            <a:schemeClr val="tx1"/>
                          </a:solidFill>
                          <a:latin typeface="+mn-lt"/>
                        </a:rPr>
                        <a:t>1. &amp; 4.</a:t>
                      </a:r>
                      <a:r>
                        <a:rPr lang="tr-TR" sz="1200" b="1" i="0" baseline="0" smtClean="0">
                          <a:solidFill>
                            <a:schemeClr val="tx1"/>
                          </a:solidFill>
                          <a:latin typeface="+mn-lt"/>
                        </a:rPr>
                        <a:t> &amp; 2. &amp; 4. &amp; 1. &amp; 3.</a:t>
                      </a:r>
                      <a:endParaRPr lang="en-US" sz="1200" b="1" i="0" dirty="0">
                        <a:solidFill>
                          <a:schemeClr val="tx1"/>
                        </a:solidFill>
                        <a:latin typeface="+mn-lt"/>
                      </a:endParaRPr>
                    </a:p>
                  </a:txBody>
                  <a:tcPr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651269916"/>
                  </a:ext>
                </a:extLst>
              </a:tr>
            </a:tbl>
          </a:graphicData>
        </a:graphic>
      </p:graphicFrame>
    </p:spTree>
    <p:extLst>
      <p:ext uri="{BB962C8B-B14F-4D97-AF65-F5344CB8AC3E}">
        <p14:creationId xmlns:p14="http://schemas.microsoft.com/office/powerpoint/2010/main" val="1941353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0525" y="1104900"/>
            <a:ext cx="2743200"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GSYİH Sıralamaları</a:t>
            </a:r>
            <a:endParaRPr lang="tr-TR">
              <a:solidFill>
                <a:schemeClr val="bg1"/>
              </a:solidFill>
              <a:latin typeface="Trebuchet MS" panose="020B0603020202020204" pitchFamily="34" charset="0"/>
            </a:endParaRPr>
          </a:p>
        </p:txBody>
      </p:sp>
      <p:sp>
        <p:nvSpPr>
          <p:cNvPr id="11" name="Metin kutusu 10">
            <a:extLst>
              <a:ext uri="{FF2B5EF4-FFF2-40B4-BE49-F238E27FC236}">
                <a16:creationId xmlns:a16="http://schemas.microsoft.com/office/drawing/2014/main" id="{AF0F5FE4-9D56-910B-1795-272A94DCEAE2}"/>
              </a:ext>
            </a:extLst>
          </p:cNvPr>
          <p:cNvSpPr txBox="1"/>
          <p:nvPr/>
        </p:nvSpPr>
        <p:spPr>
          <a:xfrm>
            <a:off x="462153" y="1619981"/>
            <a:ext cx="1072903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tabLst>
                <a:tab pos="265113" algn="l"/>
              </a:tabLst>
            </a:pPr>
            <a:r>
              <a:rPr lang="tr-TR" sz="1400" dirty="0" smtClean="0">
                <a:ea typeface="Calibri" panose="020F0502020204030204" pitchFamily="34" charset="0"/>
                <a:cs typeface="Times New Roman" panose="02020603050405020304" pitchFamily="18" charset="0"/>
              </a:rPr>
              <a:t>TÜİK 2023 </a:t>
            </a:r>
            <a:r>
              <a:rPr lang="tr-TR" sz="1400" dirty="0">
                <a:ea typeface="Calibri" panose="020F0502020204030204" pitchFamily="34" charset="0"/>
                <a:cs typeface="Times New Roman" panose="02020603050405020304" pitchFamily="18" charset="0"/>
              </a:rPr>
              <a:t>Kişi Başı GSYİH </a:t>
            </a:r>
            <a:r>
              <a:rPr lang="tr-TR" sz="1400" dirty="0" smtClean="0">
                <a:ea typeface="Calibri" panose="020F0502020204030204" pitchFamily="34" charset="0"/>
                <a:cs typeface="Times New Roman" panose="02020603050405020304" pitchFamily="18" charset="0"/>
              </a:rPr>
              <a:t>verilerine </a:t>
            </a:r>
            <a:r>
              <a:rPr lang="tr-TR" sz="1400" smtClean="0">
                <a:ea typeface="Calibri" panose="020F0502020204030204" pitchFamily="34" charset="0"/>
                <a:cs typeface="Times New Roman" panose="02020603050405020304" pitchFamily="18" charset="0"/>
              </a:rPr>
              <a:t>göre </a:t>
            </a:r>
            <a:r>
              <a:rPr lang="tr-TR" sz="1400" smtClean="0">
                <a:ea typeface="Calibri" panose="020F0502020204030204" pitchFamily="34" charset="0"/>
                <a:cs typeface="Times New Roman" panose="02020603050405020304" pitchFamily="18" charset="0"/>
              </a:rPr>
              <a:t>Giresun Türkiye’de 66</a:t>
            </a:r>
            <a:r>
              <a:rPr lang="tr-TR" sz="1400" smtClean="0">
                <a:ea typeface="Calibri" panose="020F0502020204030204" pitchFamily="34" charset="0"/>
                <a:cs typeface="Times New Roman" panose="02020603050405020304" pitchFamily="18" charset="0"/>
              </a:rPr>
              <a:t>. </a:t>
            </a:r>
            <a:r>
              <a:rPr lang="tr-TR" sz="1400" smtClean="0">
                <a:ea typeface="Calibri" panose="020F0502020204030204" pitchFamily="34" charset="0"/>
                <a:cs typeface="Times New Roman" panose="02020603050405020304" pitchFamily="18" charset="0"/>
              </a:rPr>
              <a:t>sırada ve TR90 Bölgesi’nde 4. sırada yer </a:t>
            </a:r>
            <a:r>
              <a:rPr lang="tr-TR" sz="1400" dirty="0" smtClean="0">
                <a:ea typeface="Calibri" panose="020F0502020204030204" pitchFamily="34" charset="0"/>
                <a:cs typeface="Times New Roman" panose="02020603050405020304" pitchFamily="18" charset="0"/>
              </a:rPr>
              <a:t>almıştır.</a:t>
            </a:r>
          </a:p>
          <a:p>
            <a:pPr algn="just">
              <a:tabLst>
                <a:tab pos="265113" algn="l"/>
              </a:tabLst>
            </a:pPr>
            <a:r>
              <a:rPr lang="tr-TR" sz="1400" dirty="0" smtClean="0">
                <a:ea typeface="Calibri" panose="020F0502020204030204" pitchFamily="34" charset="0"/>
                <a:cs typeface="Times New Roman" panose="02020603050405020304" pitchFamily="18" charset="0"/>
              </a:rPr>
              <a:t>Giresun’un </a:t>
            </a:r>
            <a:r>
              <a:rPr lang="tr-TR" sz="1400" dirty="0">
                <a:ea typeface="Calibri" panose="020F0502020204030204" pitchFamily="34" charset="0"/>
                <a:cs typeface="Times New Roman" panose="02020603050405020304" pitchFamily="18" charset="0"/>
              </a:rPr>
              <a:t>Kişi Başı Gayri Safi Yurt İçi Hasılası, 2023 yılında 2022 yılına göre </a:t>
            </a:r>
            <a:r>
              <a:rPr lang="tr-TR" sz="1400" b="1" dirty="0">
                <a:ea typeface="Calibri" panose="020F0502020204030204" pitchFamily="34" charset="0"/>
                <a:cs typeface="Times New Roman" panose="02020603050405020304" pitchFamily="18" charset="0"/>
              </a:rPr>
              <a:t>%30 </a:t>
            </a:r>
            <a:r>
              <a:rPr lang="tr-TR" sz="1400" dirty="0">
                <a:ea typeface="Calibri" panose="020F0502020204030204" pitchFamily="34" charset="0"/>
                <a:cs typeface="Times New Roman" panose="02020603050405020304" pitchFamily="18" charset="0"/>
              </a:rPr>
              <a:t>artmıştır. Bu artış </a:t>
            </a:r>
            <a:r>
              <a:rPr lang="tr-TR" sz="1400">
                <a:ea typeface="Calibri" panose="020F0502020204030204" pitchFamily="34" charset="0"/>
                <a:cs typeface="Times New Roman" panose="02020603050405020304" pitchFamily="18" charset="0"/>
              </a:rPr>
              <a:t>Türkiye </a:t>
            </a:r>
            <a:r>
              <a:rPr lang="tr-TR" sz="1400" smtClean="0">
                <a:ea typeface="Calibri" panose="020F0502020204030204" pitchFamily="34" charset="0"/>
                <a:cs typeface="Times New Roman" panose="02020603050405020304" pitchFamily="18" charset="0"/>
              </a:rPr>
              <a:t>ortalamasının </a:t>
            </a:r>
            <a:r>
              <a:rPr lang="tr-TR" sz="1400" dirty="0">
                <a:ea typeface="Calibri" panose="020F0502020204030204" pitchFamily="34" charset="0"/>
                <a:cs typeface="Times New Roman" panose="02020603050405020304" pitchFamily="18" charset="0"/>
              </a:rPr>
              <a:t>(%24) </a:t>
            </a:r>
            <a:r>
              <a:rPr lang="tr-TR" sz="1400" dirty="0" smtClean="0">
                <a:ea typeface="Calibri" panose="020F0502020204030204" pitchFamily="34" charset="0"/>
                <a:cs typeface="Times New Roman" panose="02020603050405020304" pitchFamily="18" charset="0"/>
              </a:rPr>
              <a:t>üzerindedir.</a:t>
            </a:r>
          </a:p>
        </p:txBody>
      </p:sp>
      <p:graphicFrame>
        <p:nvGraphicFramePr>
          <p:cNvPr id="12" name="Grafik 11"/>
          <p:cNvGraphicFramePr>
            <a:graphicFrameLocks/>
          </p:cNvGraphicFramePr>
          <p:nvPr>
            <p:extLst>
              <p:ext uri="{D42A27DB-BD31-4B8C-83A1-F6EECF244321}">
                <p14:modId xmlns:p14="http://schemas.microsoft.com/office/powerpoint/2010/main" val="768688534"/>
              </p:ext>
            </p:extLst>
          </p:nvPr>
        </p:nvGraphicFramePr>
        <p:xfrm>
          <a:off x="462153" y="2139696"/>
          <a:ext cx="5288280" cy="47183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afik 12"/>
          <p:cNvGraphicFramePr>
            <a:graphicFrameLocks/>
          </p:cNvGraphicFramePr>
          <p:nvPr>
            <p:extLst>
              <p:ext uri="{D42A27DB-BD31-4B8C-83A1-F6EECF244321}">
                <p14:modId xmlns:p14="http://schemas.microsoft.com/office/powerpoint/2010/main" val="1851761495"/>
              </p:ext>
            </p:extLst>
          </p:nvPr>
        </p:nvGraphicFramePr>
        <p:xfrm>
          <a:off x="5750433" y="2139696"/>
          <a:ext cx="5440758" cy="4718304"/>
        </p:xfrm>
        <a:graphic>
          <a:graphicData uri="http://schemas.openxmlformats.org/drawingml/2006/chart">
            <c:chart xmlns:c="http://schemas.openxmlformats.org/drawingml/2006/chart" xmlns:r="http://schemas.openxmlformats.org/officeDocument/2006/relationships" r:id="rId4"/>
          </a:graphicData>
        </a:graphic>
      </p:graphicFrame>
      <p:sp>
        <p:nvSpPr>
          <p:cNvPr id="17" name="Dikdörtgen 16"/>
          <p:cNvSpPr/>
          <p:nvPr/>
        </p:nvSpPr>
        <p:spPr>
          <a:xfrm rot="18987986">
            <a:off x="3528729" y="5901058"/>
            <a:ext cx="627474" cy="26526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8" name="Dikdörtgen 17"/>
          <p:cNvSpPr/>
          <p:nvPr/>
        </p:nvSpPr>
        <p:spPr>
          <a:xfrm rot="18987986">
            <a:off x="8899305" y="5901058"/>
            <a:ext cx="627474" cy="26526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2731764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Metin kutusu 30"/>
          <p:cNvSpPr txBox="1"/>
          <p:nvPr/>
        </p:nvSpPr>
        <p:spPr>
          <a:xfrm>
            <a:off x="390524" y="1104900"/>
            <a:ext cx="3797427"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GSYİH 2023 &amp; 2022 Karşılaştırma</a:t>
            </a:r>
            <a:endParaRPr lang="tr-TR">
              <a:solidFill>
                <a:schemeClr val="bg1"/>
              </a:solidFill>
              <a:latin typeface="Trebuchet MS" panose="020B0603020202020204" pitchFamily="34" charset="0"/>
            </a:endParaRPr>
          </a:p>
        </p:txBody>
      </p:sp>
      <p:pic>
        <p:nvPicPr>
          <p:cNvPr id="63" name="Resim 6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144" y="5559831"/>
            <a:ext cx="8620345" cy="365641"/>
          </a:xfrm>
          <a:prstGeom prst="rect">
            <a:avLst/>
          </a:prstGeom>
          <a:ln w="12700">
            <a:solidFill>
              <a:srgbClr val="002060"/>
            </a:solidFill>
            <a:prstDash val="dash"/>
          </a:ln>
        </p:spPr>
      </p:pic>
      <p:graphicFrame>
        <p:nvGraphicFramePr>
          <p:cNvPr id="64" name="Grafik 63"/>
          <p:cNvGraphicFramePr>
            <a:graphicFrameLocks/>
          </p:cNvGraphicFramePr>
          <p:nvPr>
            <p:extLst>
              <p:ext uri="{D42A27DB-BD31-4B8C-83A1-F6EECF244321}">
                <p14:modId xmlns:p14="http://schemas.microsoft.com/office/powerpoint/2010/main" val="1825383560"/>
              </p:ext>
            </p:extLst>
          </p:nvPr>
        </p:nvGraphicFramePr>
        <p:xfrm>
          <a:off x="1652808" y="1588650"/>
          <a:ext cx="7516177" cy="1181640"/>
        </p:xfrm>
        <a:graphic>
          <a:graphicData uri="http://schemas.openxmlformats.org/drawingml/2006/chart">
            <c:chart xmlns:c="http://schemas.openxmlformats.org/drawingml/2006/chart" xmlns:r="http://schemas.openxmlformats.org/officeDocument/2006/relationships" r:id="rId4"/>
          </a:graphicData>
        </a:graphic>
      </p:graphicFrame>
      <p:sp>
        <p:nvSpPr>
          <p:cNvPr id="65" name="Metin kutusu 64"/>
          <p:cNvSpPr txBox="1"/>
          <p:nvPr/>
        </p:nvSpPr>
        <p:spPr>
          <a:xfrm>
            <a:off x="1652808" y="2233160"/>
            <a:ext cx="7516177" cy="276999"/>
          </a:xfrm>
          <a:prstGeom prst="rect">
            <a:avLst/>
          </a:prstGeom>
          <a:noFill/>
          <a:ln>
            <a:solidFill>
              <a:schemeClr val="bg2">
                <a:lumMod val="75000"/>
              </a:schemeClr>
            </a:solidFill>
            <a:prstDash val="sysDash"/>
          </a:ln>
        </p:spPr>
        <p:txBody>
          <a:bodyPr wrap="square" rtlCol="0">
            <a:spAutoFit/>
          </a:bodyPr>
          <a:lstStyle/>
          <a:p>
            <a:r>
              <a:rPr lang="tr-TR" sz="1200" b="1" smtClean="0">
                <a:latin typeface="Trebuchet MS" panose="020B0603020202020204" pitchFamily="34" charset="0"/>
              </a:rPr>
              <a:t>        </a:t>
            </a:r>
            <a:r>
              <a:rPr lang="tr-TR" sz="1200" b="1">
                <a:solidFill>
                  <a:srgbClr val="FF0000"/>
                </a:solidFill>
                <a:latin typeface="Trebuchet MS" panose="020B0603020202020204" pitchFamily="34" charset="0"/>
              </a:rPr>
              <a:t>  </a:t>
            </a:r>
            <a:r>
              <a:rPr lang="tr-TR" sz="1200" b="1" smtClean="0">
                <a:solidFill>
                  <a:schemeClr val="accent6">
                    <a:lumMod val="75000"/>
                  </a:schemeClr>
                </a:solidFill>
                <a:latin typeface="Trebuchet MS" panose="020B0603020202020204" pitchFamily="34" charset="0"/>
              </a:rPr>
              <a:t>% 1,90</a:t>
            </a:r>
            <a:r>
              <a:rPr lang="tr-TR" sz="1200" b="1" smtClean="0">
                <a:solidFill>
                  <a:srgbClr val="FF0000"/>
                </a:solidFill>
                <a:latin typeface="Trebuchet MS" panose="020B0603020202020204" pitchFamily="34" charset="0"/>
              </a:rPr>
              <a:t>                    </a:t>
            </a:r>
            <a:r>
              <a:rPr lang="tr-TR" sz="1200" b="1" smtClean="0">
                <a:solidFill>
                  <a:srgbClr val="C00000"/>
                </a:solidFill>
                <a:latin typeface="Trebuchet MS" panose="020B0603020202020204" pitchFamily="34" charset="0"/>
              </a:rPr>
              <a:t>-% 0,69</a:t>
            </a:r>
            <a:r>
              <a:rPr lang="tr-TR" sz="1200" b="1" smtClean="0">
                <a:solidFill>
                  <a:schemeClr val="accent6">
                    <a:lumMod val="75000"/>
                  </a:schemeClr>
                </a:solidFill>
                <a:latin typeface="Trebuchet MS" panose="020B0603020202020204" pitchFamily="34" charset="0"/>
              </a:rPr>
              <a:t>                 % 1,24</a:t>
            </a:r>
            <a:r>
              <a:rPr lang="tr-TR" sz="1200" b="1" smtClean="0">
                <a:solidFill>
                  <a:srgbClr val="FF0000"/>
                </a:solidFill>
                <a:latin typeface="Trebuchet MS" panose="020B0603020202020204" pitchFamily="34" charset="0"/>
              </a:rPr>
              <a:t>             </a:t>
            </a:r>
            <a:r>
              <a:rPr lang="tr-TR" sz="1200" b="1" smtClean="0">
                <a:solidFill>
                  <a:srgbClr val="C00000"/>
                </a:solidFill>
                <a:latin typeface="Trebuchet MS" panose="020B0603020202020204" pitchFamily="34" charset="0"/>
              </a:rPr>
              <a:t>-% 0,81</a:t>
            </a:r>
            <a:r>
              <a:rPr lang="tr-TR" sz="1200" b="1" smtClean="0">
                <a:solidFill>
                  <a:schemeClr val="accent6">
                    <a:lumMod val="75000"/>
                  </a:schemeClr>
                </a:solidFill>
                <a:latin typeface="Trebuchet MS" panose="020B0603020202020204" pitchFamily="34" charset="0"/>
              </a:rPr>
              <a:t>       </a:t>
            </a:r>
            <a:r>
              <a:rPr lang="tr-TR" sz="1200" b="1" smtClean="0">
                <a:solidFill>
                  <a:srgbClr val="C00000"/>
                </a:solidFill>
                <a:latin typeface="Trebuchet MS" panose="020B0603020202020204" pitchFamily="34" charset="0"/>
              </a:rPr>
              <a:t>-% 1,25</a:t>
            </a:r>
            <a:r>
              <a:rPr lang="tr-TR" sz="1200" b="1" smtClean="0">
                <a:solidFill>
                  <a:schemeClr val="accent6">
                    <a:lumMod val="75000"/>
                  </a:schemeClr>
                </a:solidFill>
                <a:latin typeface="Trebuchet MS" panose="020B0603020202020204" pitchFamily="34" charset="0"/>
              </a:rPr>
              <a:t>       </a:t>
            </a:r>
            <a:r>
              <a:rPr lang="tr-TR" sz="1200" b="1" smtClean="0">
                <a:solidFill>
                  <a:srgbClr val="C00000"/>
                </a:solidFill>
                <a:latin typeface="Trebuchet MS" panose="020B0603020202020204" pitchFamily="34" charset="0"/>
              </a:rPr>
              <a:t>-% 1,23</a:t>
            </a:r>
            <a:r>
              <a:rPr lang="tr-TR" sz="1200" b="1" smtClean="0">
                <a:solidFill>
                  <a:schemeClr val="accent6">
                    <a:lumMod val="75000"/>
                  </a:schemeClr>
                </a:solidFill>
                <a:latin typeface="Trebuchet MS" panose="020B0603020202020204" pitchFamily="34" charset="0"/>
              </a:rPr>
              <a:t>      % 0,84</a:t>
            </a:r>
            <a:endParaRPr lang="tr-TR" sz="1200" b="1">
              <a:solidFill>
                <a:schemeClr val="accent6">
                  <a:lumMod val="75000"/>
                </a:schemeClr>
              </a:solidFill>
              <a:latin typeface="Trebuchet MS" panose="020B0603020202020204" pitchFamily="34" charset="0"/>
            </a:endParaRPr>
          </a:p>
        </p:txBody>
      </p:sp>
      <p:graphicFrame>
        <p:nvGraphicFramePr>
          <p:cNvPr id="66" name="Grafik 65"/>
          <p:cNvGraphicFramePr>
            <a:graphicFrameLocks/>
          </p:cNvGraphicFramePr>
          <p:nvPr>
            <p:extLst>
              <p:ext uri="{D42A27DB-BD31-4B8C-83A1-F6EECF244321}">
                <p14:modId xmlns:p14="http://schemas.microsoft.com/office/powerpoint/2010/main" val="3604588508"/>
              </p:ext>
            </p:extLst>
          </p:nvPr>
        </p:nvGraphicFramePr>
        <p:xfrm>
          <a:off x="1655907" y="2890194"/>
          <a:ext cx="7516177" cy="1181640"/>
        </p:xfrm>
        <a:graphic>
          <a:graphicData uri="http://schemas.openxmlformats.org/drawingml/2006/chart">
            <c:chart xmlns:c="http://schemas.openxmlformats.org/drawingml/2006/chart" xmlns:r="http://schemas.openxmlformats.org/officeDocument/2006/relationships" r:id="rId5"/>
          </a:graphicData>
        </a:graphic>
      </p:graphicFrame>
      <p:sp>
        <p:nvSpPr>
          <p:cNvPr id="67" name="Metin kutusu 66"/>
          <p:cNvSpPr txBox="1"/>
          <p:nvPr/>
        </p:nvSpPr>
        <p:spPr>
          <a:xfrm>
            <a:off x="1655907" y="3534704"/>
            <a:ext cx="7516177" cy="276999"/>
          </a:xfrm>
          <a:prstGeom prst="rect">
            <a:avLst/>
          </a:prstGeom>
          <a:noFill/>
          <a:ln>
            <a:solidFill>
              <a:schemeClr val="bg2">
                <a:lumMod val="75000"/>
              </a:schemeClr>
            </a:solidFill>
            <a:prstDash val="sysDash"/>
          </a:ln>
        </p:spPr>
        <p:txBody>
          <a:bodyPr wrap="square" rtlCol="0">
            <a:spAutoFit/>
          </a:bodyPr>
          <a:lstStyle/>
          <a:p>
            <a:r>
              <a:rPr lang="tr-TR" sz="1200" b="1" smtClean="0">
                <a:latin typeface="Trebuchet MS" panose="020B0603020202020204" pitchFamily="34" charset="0"/>
              </a:rPr>
              <a:t>        </a:t>
            </a:r>
            <a:r>
              <a:rPr lang="tr-TR" sz="1200" b="1" smtClean="0">
                <a:solidFill>
                  <a:schemeClr val="accent6">
                    <a:lumMod val="75000"/>
                  </a:schemeClr>
                </a:solidFill>
                <a:latin typeface="Trebuchet MS" panose="020B0603020202020204" pitchFamily="34" charset="0"/>
              </a:rPr>
              <a:t>% 2,29</a:t>
            </a:r>
            <a:r>
              <a:rPr lang="tr-TR" sz="1200" b="1" smtClean="0">
                <a:solidFill>
                  <a:srgbClr val="FF0000"/>
                </a:solidFill>
                <a:latin typeface="Trebuchet MS" panose="020B0603020202020204" pitchFamily="34" charset="0"/>
              </a:rPr>
              <a:t>                        </a:t>
            </a:r>
            <a:r>
              <a:rPr lang="tr-TR" sz="1200" b="1" smtClean="0">
                <a:solidFill>
                  <a:schemeClr val="accent6">
                    <a:lumMod val="75000"/>
                  </a:schemeClr>
                </a:solidFill>
                <a:latin typeface="Trebuchet MS" panose="020B0603020202020204" pitchFamily="34" charset="0"/>
              </a:rPr>
              <a:t>% 0,68                  % 0,29</a:t>
            </a:r>
            <a:r>
              <a:rPr lang="tr-TR" sz="1200" b="1" smtClean="0">
                <a:solidFill>
                  <a:srgbClr val="FF0000"/>
                </a:solidFill>
                <a:latin typeface="Trebuchet MS" panose="020B0603020202020204" pitchFamily="34" charset="0"/>
              </a:rPr>
              <a:t>         </a:t>
            </a:r>
            <a:r>
              <a:rPr lang="tr-TR" sz="1200" b="1" smtClean="0">
                <a:solidFill>
                  <a:srgbClr val="C00000"/>
                </a:solidFill>
                <a:latin typeface="Trebuchet MS" panose="020B0603020202020204" pitchFamily="34" charset="0"/>
              </a:rPr>
              <a:t>-% 2,11</a:t>
            </a:r>
            <a:r>
              <a:rPr lang="tr-TR" sz="1200" b="1" smtClean="0">
                <a:solidFill>
                  <a:schemeClr val="accent6">
                    <a:lumMod val="75000"/>
                  </a:schemeClr>
                </a:solidFill>
                <a:latin typeface="Trebuchet MS" panose="020B0603020202020204" pitchFamily="34" charset="0"/>
              </a:rPr>
              <a:t>       </a:t>
            </a:r>
            <a:r>
              <a:rPr lang="tr-TR" sz="1200" b="1" smtClean="0">
                <a:solidFill>
                  <a:srgbClr val="C00000"/>
                </a:solidFill>
                <a:latin typeface="Trebuchet MS" panose="020B0603020202020204" pitchFamily="34" charset="0"/>
              </a:rPr>
              <a:t>-% 0,57</a:t>
            </a:r>
            <a:r>
              <a:rPr lang="tr-TR" sz="1200" b="1" smtClean="0">
                <a:solidFill>
                  <a:srgbClr val="FF0000"/>
                </a:solidFill>
                <a:latin typeface="Trebuchet MS" panose="020B0603020202020204" pitchFamily="34" charset="0"/>
              </a:rPr>
              <a:t>       </a:t>
            </a:r>
            <a:r>
              <a:rPr lang="tr-TR" sz="1200" b="1" smtClean="0">
                <a:solidFill>
                  <a:srgbClr val="C00000"/>
                </a:solidFill>
                <a:latin typeface="Trebuchet MS" panose="020B0603020202020204" pitchFamily="34" charset="0"/>
              </a:rPr>
              <a:t>-% 1,42</a:t>
            </a:r>
            <a:r>
              <a:rPr lang="tr-TR" sz="1200" b="1" smtClean="0">
                <a:solidFill>
                  <a:srgbClr val="FF0000"/>
                </a:solidFill>
                <a:latin typeface="Trebuchet MS" panose="020B0603020202020204" pitchFamily="34" charset="0"/>
              </a:rPr>
              <a:t>         </a:t>
            </a:r>
            <a:r>
              <a:rPr lang="tr-TR" sz="1200" b="1" smtClean="0">
                <a:solidFill>
                  <a:schemeClr val="accent6">
                    <a:lumMod val="75000"/>
                  </a:schemeClr>
                </a:solidFill>
                <a:latin typeface="Trebuchet MS" panose="020B0603020202020204" pitchFamily="34" charset="0"/>
              </a:rPr>
              <a:t>% </a:t>
            </a:r>
            <a:r>
              <a:rPr lang="tr-TR" sz="1200" b="1">
                <a:solidFill>
                  <a:schemeClr val="accent6">
                    <a:lumMod val="75000"/>
                  </a:schemeClr>
                </a:solidFill>
                <a:latin typeface="Trebuchet MS" panose="020B0603020202020204" pitchFamily="34" charset="0"/>
              </a:rPr>
              <a:t>0,84</a:t>
            </a:r>
            <a:endParaRPr lang="tr-TR" sz="1200" b="1">
              <a:solidFill>
                <a:srgbClr val="FF0000"/>
              </a:solidFill>
              <a:latin typeface="Trebuchet MS" panose="020B0603020202020204" pitchFamily="34" charset="0"/>
            </a:endParaRPr>
          </a:p>
        </p:txBody>
      </p:sp>
      <p:graphicFrame>
        <p:nvGraphicFramePr>
          <p:cNvPr id="68" name="Grafik 67"/>
          <p:cNvGraphicFramePr>
            <a:graphicFrameLocks/>
          </p:cNvGraphicFramePr>
          <p:nvPr>
            <p:extLst>
              <p:ext uri="{D42A27DB-BD31-4B8C-83A1-F6EECF244321}">
                <p14:modId xmlns:p14="http://schemas.microsoft.com/office/powerpoint/2010/main" val="71708932"/>
              </p:ext>
            </p:extLst>
          </p:nvPr>
        </p:nvGraphicFramePr>
        <p:xfrm>
          <a:off x="1652808" y="4151367"/>
          <a:ext cx="7516177" cy="1181640"/>
        </p:xfrm>
        <a:graphic>
          <a:graphicData uri="http://schemas.openxmlformats.org/drawingml/2006/chart">
            <c:chart xmlns:c="http://schemas.openxmlformats.org/drawingml/2006/chart" xmlns:r="http://schemas.openxmlformats.org/officeDocument/2006/relationships" r:id="rId6"/>
          </a:graphicData>
        </a:graphic>
      </p:graphicFrame>
      <p:sp>
        <p:nvSpPr>
          <p:cNvPr id="69" name="Metin kutusu 68"/>
          <p:cNvSpPr txBox="1"/>
          <p:nvPr/>
        </p:nvSpPr>
        <p:spPr>
          <a:xfrm>
            <a:off x="1652808" y="4795877"/>
            <a:ext cx="7516177" cy="261610"/>
          </a:xfrm>
          <a:prstGeom prst="rect">
            <a:avLst/>
          </a:prstGeom>
          <a:noFill/>
          <a:ln>
            <a:solidFill>
              <a:schemeClr val="bg2">
                <a:lumMod val="75000"/>
              </a:schemeClr>
            </a:solidFill>
            <a:prstDash val="sysDash"/>
          </a:ln>
        </p:spPr>
        <p:txBody>
          <a:bodyPr wrap="square" rtlCol="0">
            <a:spAutoFit/>
          </a:bodyPr>
          <a:lstStyle/>
          <a:p>
            <a:r>
              <a:rPr lang="tr-TR" sz="1100" b="1" smtClean="0">
                <a:solidFill>
                  <a:srgbClr val="FF0000"/>
                </a:solidFill>
                <a:latin typeface="Trebuchet MS" panose="020B0603020202020204" pitchFamily="34" charset="0"/>
              </a:rPr>
              <a:t>  </a:t>
            </a:r>
            <a:r>
              <a:rPr lang="tr-TR" sz="1100" b="1" smtClean="0">
                <a:solidFill>
                  <a:schemeClr val="accent6">
                    <a:lumMod val="75000"/>
                  </a:schemeClr>
                </a:solidFill>
                <a:latin typeface="Trebuchet MS" panose="020B0603020202020204" pitchFamily="34" charset="0"/>
              </a:rPr>
              <a:t>% 1,24</a:t>
            </a:r>
            <a:r>
              <a:rPr lang="tr-TR" sz="1100" b="1" smtClean="0">
                <a:solidFill>
                  <a:srgbClr val="FF0000"/>
                </a:solidFill>
                <a:latin typeface="Trebuchet MS" panose="020B0603020202020204" pitchFamily="34" charset="0"/>
              </a:rPr>
              <a:t>                      </a:t>
            </a:r>
            <a:r>
              <a:rPr lang="tr-TR" sz="1100" b="1" smtClean="0">
                <a:solidFill>
                  <a:schemeClr val="accent6">
                    <a:lumMod val="75000"/>
                  </a:schemeClr>
                </a:solidFill>
                <a:latin typeface="Trebuchet MS" panose="020B0603020202020204" pitchFamily="34" charset="0"/>
              </a:rPr>
              <a:t>% 0,13                     </a:t>
            </a:r>
            <a:r>
              <a:rPr lang="tr-TR" sz="1100" b="1" smtClean="0">
                <a:solidFill>
                  <a:srgbClr val="C00000"/>
                </a:solidFill>
                <a:latin typeface="Trebuchet MS" panose="020B0603020202020204" pitchFamily="34" charset="0"/>
              </a:rPr>
              <a:t>-% 2,56</a:t>
            </a:r>
            <a:r>
              <a:rPr lang="tr-TR" sz="1100" b="1" smtClean="0">
                <a:solidFill>
                  <a:srgbClr val="FF0000"/>
                </a:solidFill>
                <a:latin typeface="Trebuchet MS" panose="020B0603020202020204" pitchFamily="34" charset="0"/>
              </a:rPr>
              <a:t>               </a:t>
            </a:r>
            <a:r>
              <a:rPr lang="tr-TR" sz="1100" b="1" smtClean="0">
                <a:solidFill>
                  <a:schemeClr val="accent6">
                    <a:lumMod val="75000"/>
                  </a:schemeClr>
                </a:solidFill>
                <a:latin typeface="Trebuchet MS" panose="020B0603020202020204" pitchFamily="34" charset="0"/>
              </a:rPr>
              <a:t>% 0,80</a:t>
            </a:r>
            <a:r>
              <a:rPr lang="tr-TR" sz="1100" b="1" smtClean="0">
                <a:solidFill>
                  <a:srgbClr val="FF0000"/>
                </a:solidFill>
                <a:latin typeface="Trebuchet MS" panose="020B0603020202020204" pitchFamily="34" charset="0"/>
              </a:rPr>
              <a:t>            </a:t>
            </a:r>
            <a:r>
              <a:rPr lang="tr-TR" sz="1100" b="1" smtClean="0">
                <a:solidFill>
                  <a:srgbClr val="C00000"/>
                </a:solidFill>
                <a:latin typeface="Trebuchet MS" panose="020B0603020202020204" pitchFamily="34" charset="0"/>
              </a:rPr>
              <a:t>-% 0,32</a:t>
            </a:r>
            <a:r>
              <a:rPr lang="tr-TR" sz="1100" b="1" smtClean="0">
                <a:solidFill>
                  <a:schemeClr val="accent6">
                    <a:lumMod val="75000"/>
                  </a:schemeClr>
                </a:solidFill>
                <a:latin typeface="Trebuchet MS" panose="020B0603020202020204" pitchFamily="34" charset="0"/>
              </a:rPr>
              <a:t>        </a:t>
            </a:r>
            <a:r>
              <a:rPr lang="tr-TR" sz="1100" b="1" smtClean="0">
                <a:solidFill>
                  <a:srgbClr val="C00000"/>
                </a:solidFill>
                <a:latin typeface="Trebuchet MS" panose="020B0603020202020204" pitchFamily="34" charset="0"/>
              </a:rPr>
              <a:t>-% 0,13</a:t>
            </a:r>
            <a:r>
              <a:rPr lang="tr-TR" sz="1100" b="1" smtClean="0">
                <a:solidFill>
                  <a:srgbClr val="FF0000"/>
                </a:solidFill>
                <a:latin typeface="Trebuchet MS" panose="020B0603020202020204" pitchFamily="34" charset="0"/>
              </a:rPr>
              <a:t>              </a:t>
            </a:r>
            <a:r>
              <a:rPr lang="tr-TR" sz="1100" b="1" smtClean="0">
                <a:solidFill>
                  <a:schemeClr val="accent6">
                    <a:lumMod val="75000"/>
                  </a:schemeClr>
                </a:solidFill>
                <a:latin typeface="Trebuchet MS" panose="020B0603020202020204" pitchFamily="34" charset="0"/>
              </a:rPr>
              <a:t>% </a:t>
            </a:r>
            <a:r>
              <a:rPr lang="tr-TR" sz="1100" b="1">
                <a:solidFill>
                  <a:schemeClr val="accent6">
                    <a:lumMod val="75000"/>
                  </a:schemeClr>
                </a:solidFill>
                <a:latin typeface="Trebuchet MS" panose="020B0603020202020204" pitchFamily="34" charset="0"/>
              </a:rPr>
              <a:t>0,84</a:t>
            </a:r>
            <a:endParaRPr lang="tr-TR" sz="1100" b="1">
              <a:solidFill>
                <a:srgbClr val="FF0000"/>
              </a:solidFill>
              <a:latin typeface="Trebuchet MS" panose="020B0603020202020204" pitchFamily="34" charset="0"/>
            </a:endParaRPr>
          </a:p>
        </p:txBody>
      </p:sp>
      <p:cxnSp>
        <p:nvCxnSpPr>
          <p:cNvPr id="70" name="Düz Bağlayıcı 69"/>
          <p:cNvCxnSpPr/>
          <p:nvPr/>
        </p:nvCxnSpPr>
        <p:spPr>
          <a:xfrm flipH="1">
            <a:off x="3051679" y="2132114"/>
            <a:ext cx="154277" cy="993442"/>
          </a:xfrm>
          <a:prstGeom prst="line">
            <a:avLst/>
          </a:prstGeom>
          <a:ln>
            <a:prstDash val="lgDashDot"/>
          </a:ln>
        </p:spPr>
        <p:style>
          <a:lnRef idx="1">
            <a:schemeClr val="dk1"/>
          </a:lnRef>
          <a:fillRef idx="0">
            <a:schemeClr val="dk1"/>
          </a:fillRef>
          <a:effectRef idx="0">
            <a:schemeClr val="dk1"/>
          </a:effectRef>
          <a:fontRef idx="minor">
            <a:schemeClr val="tx1"/>
          </a:fontRef>
        </p:style>
      </p:cxnSp>
      <p:cxnSp>
        <p:nvCxnSpPr>
          <p:cNvPr id="71" name="Düz Bağlayıcı 70"/>
          <p:cNvCxnSpPr/>
          <p:nvPr/>
        </p:nvCxnSpPr>
        <p:spPr>
          <a:xfrm flipH="1">
            <a:off x="2419572" y="3455171"/>
            <a:ext cx="632108" cy="933309"/>
          </a:xfrm>
          <a:prstGeom prst="line">
            <a:avLst/>
          </a:prstGeom>
          <a:ln>
            <a:prstDash val="lgDashDot"/>
          </a:ln>
        </p:spPr>
        <p:style>
          <a:lnRef idx="1">
            <a:schemeClr val="dk1"/>
          </a:lnRef>
          <a:fillRef idx="0">
            <a:schemeClr val="dk1"/>
          </a:fillRef>
          <a:effectRef idx="0">
            <a:schemeClr val="dk1"/>
          </a:effectRef>
          <a:fontRef idx="minor">
            <a:schemeClr val="tx1"/>
          </a:fontRef>
        </p:style>
      </p:cxnSp>
      <p:cxnSp>
        <p:nvCxnSpPr>
          <p:cNvPr id="72" name="Düz Bağlayıcı 71"/>
          <p:cNvCxnSpPr/>
          <p:nvPr/>
        </p:nvCxnSpPr>
        <p:spPr>
          <a:xfrm>
            <a:off x="4502372" y="2132114"/>
            <a:ext cx="248920" cy="993442"/>
          </a:xfrm>
          <a:prstGeom prst="line">
            <a:avLst/>
          </a:prstGeom>
          <a:ln>
            <a:prstDash val="lgDashDot"/>
          </a:ln>
        </p:spPr>
        <p:style>
          <a:lnRef idx="1">
            <a:schemeClr val="dk1"/>
          </a:lnRef>
          <a:fillRef idx="0">
            <a:schemeClr val="dk1"/>
          </a:fillRef>
          <a:effectRef idx="0">
            <a:schemeClr val="dk1"/>
          </a:effectRef>
          <a:fontRef idx="minor">
            <a:schemeClr val="tx1"/>
          </a:fontRef>
        </p:style>
      </p:cxnSp>
      <p:cxnSp>
        <p:nvCxnSpPr>
          <p:cNvPr id="73" name="Düz Bağlayıcı 72"/>
          <p:cNvCxnSpPr/>
          <p:nvPr/>
        </p:nvCxnSpPr>
        <p:spPr>
          <a:xfrm flipH="1">
            <a:off x="4454062" y="3455171"/>
            <a:ext cx="297230" cy="933309"/>
          </a:xfrm>
          <a:prstGeom prst="line">
            <a:avLst/>
          </a:prstGeom>
          <a:ln>
            <a:prstDash val="lgDashDot"/>
          </a:ln>
        </p:spPr>
        <p:style>
          <a:lnRef idx="1">
            <a:schemeClr val="dk1"/>
          </a:lnRef>
          <a:fillRef idx="0">
            <a:schemeClr val="dk1"/>
          </a:fillRef>
          <a:effectRef idx="0">
            <a:schemeClr val="dk1"/>
          </a:effectRef>
          <a:fontRef idx="minor">
            <a:schemeClr val="tx1"/>
          </a:fontRef>
        </p:style>
      </p:cxnSp>
      <p:cxnSp>
        <p:nvCxnSpPr>
          <p:cNvPr id="74" name="Düz Bağlayıcı 73"/>
          <p:cNvCxnSpPr/>
          <p:nvPr/>
        </p:nvCxnSpPr>
        <p:spPr>
          <a:xfrm flipH="1">
            <a:off x="5720556" y="2132114"/>
            <a:ext cx="54866" cy="993442"/>
          </a:xfrm>
          <a:prstGeom prst="line">
            <a:avLst/>
          </a:prstGeom>
          <a:ln>
            <a:prstDash val="lgDashDot"/>
          </a:ln>
        </p:spPr>
        <p:style>
          <a:lnRef idx="1">
            <a:schemeClr val="dk1"/>
          </a:lnRef>
          <a:fillRef idx="0">
            <a:schemeClr val="dk1"/>
          </a:fillRef>
          <a:effectRef idx="0">
            <a:schemeClr val="dk1"/>
          </a:effectRef>
          <a:fontRef idx="minor">
            <a:schemeClr val="tx1"/>
          </a:fontRef>
        </p:style>
      </p:cxnSp>
      <p:cxnSp>
        <p:nvCxnSpPr>
          <p:cNvPr id="75" name="Düz Bağlayıcı 74"/>
          <p:cNvCxnSpPr/>
          <p:nvPr/>
        </p:nvCxnSpPr>
        <p:spPr>
          <a:xfrm flipH="1">
            <a:off x="5175714" y="3455171"/>
            <a:ext cx="544842" cy="933309"/>
          </a:xfrm>
          <a:prstGeom prst="line">
            <a:avLst/>
          </a:prstGeom>
          <a:ln>
            <a:prstDash val="lgDashDot"/>
          </a:ln>
        </p:spPr>
        <p:style>
          <a:lnRef idx="1">
            <a:schemeClr val="dk1"/>
          </a:lnRef>
          <a:fillRef idx="0">
            <a:schemeClr val="dk1"/>
          </a:fillRef>
          <a:effectRef idx="0">
            <a:schemeClr val="dk1"/>
          </a:effectRef>
          <a:fontRef idx="minor">
            <a:schemeClr val="tx1"/>
          </a:fontRef>
        </p:style>
      </p:cxnSp>
      <p:cxnSp>
        <p:nvCxnSpPr>
          <p:cNvPr id="76" name="Düz Bağlayıcı 75"/>
          <p:cNvCxnSpPr/>
          <p:nvPr/>
        </p:nvCxnSpPr>
        <p:spPr>
          <a:xfrm flipH="1">
            <a:off x="6646132" y="2132114"/>
            <a:ext cx="71120" cy="1002353"/>
          </a:xfrm>
          <a:prstGeom prst="line">
            <a:avLst/>
          </a:prstGeom>
          <a:ln>
            <a:prstDash val="lgDashDot"/>
          </a:ln>
        </p:spPr>
        <p:style>
          <a:lnRef idx="1">
            <a:schemeClr val="dk1"/>
          </a:lnRef>
          <a:fillRef idx="0">
            <a:schemeClr val="dk1"/>
          </a:fillRef>
          <a:effectRef idx="0">
            <a:schemeClr val="dk1"/>
          </a:effectRef>
          <a:fontRef idx="minor">
            <a:schemeClr val="tx1"/>
          </a:fontRef>
        </p:style>
      </p:cxnSp>
      <p:cxnSp>
        <p:nvCxnSpPr>
          <p:cNvPr id="77" name="Düz Bağlayıcı 76"/>
          <p:cNvCxnSpPr/>
          <p:nvPr/>
        </p:nvCxnSpPr>
        <p:spPr>
          <a:xfrm>
            <a:off x="6646132" y="3455171"/>
            <a:ext cx="0" cy="933309"/>
          </a:xfrm>
          <a:prstGeom prst="line">
            <a:avLst/>
          </a:prstGeom>
          <a:ln>
            <a:prstDash val="lgDashDot"/>
          </a:ln>
        </p:spPr>
        <p:style>
          <a:lnRef idx="1">
            <a:schemeClr val="dk1"/>
          </a:lnRef>
          <a:fillRef idx="0">
            <a:schemeClr val="dk1"/>
          </a:fillRef>
          <a:effectRef idx="0">
            <a:schemeClr val="dk1"/>
          </a:effectRef>
          <a:fontRef idx="minor">
            <a:schemeClr val="tx1"/>
          </a:fontRef>
        </p:style>
      </p:cxnSp>
      <p:cxnSp>
        <p:nvCxnSpPr>
          <p:cNvPr id="78" name="Düz Bağlayıcı 77"/>
          <p:cNvCxnSpPr/>
          <p:nvPr/>
        </p:nvCxnSpPr>
        <p:spPr>
          <a:xfrm flipH="1">
            <a:off x="7429417" y="2132114"/>
            <a:ext cx="110795" cy="1012887"/>
          </a:xfrm>
          <a:prstGeom prst="line">
            <a:avLst/>
          </a:prstGeom>
          <a:ln>
            <a:prstDash val="lgDashDot"/>
          </a:ln>
        </p:spPr>
        <p:style>
          <a:lnRef idx="1">
            <a:schemeClr val="dk1"/>
          </a:lnRef>
          <a:fillRef idx="0">
            <a:schemeClr val="dk1"/>
          </a:fillRef>
          <a:effectRef idx="0">
            <a:schemeClr val="dk1"/>
          </a:effectRef>
          <a:fontRef idx="minor">
            <a:schemeClr val="tx1"/>
          </a:fontRef>
        </p:style>
      </p:cxnSp>
      <p:cxnSp>
        <p:nvCxnSpPr>
          <p:cNvPr id="79" name="Düz Bağlayıcı 78"/>
          <p:cNvCxnSpPr/>
          <p:nvPr/>
        </p:nvCxnSpPr>
        <p:spPr>
          <a:xfrm flipH="1">
            <a:off x="7086600" y="3455171"/>
            <a:ext cx="342818" cy="933309"/>
          </a:xfrm>
          <a:prstGeom prst="line">
            <a:avLst/>
          </a:prstGeom>
          <a:ln>
            <a:prstDash val="lgDashDot"/>
          </a:ln>
        </p:spPr>
        <p:style>
          <a:lnRef idx="1">
            <a:schemeClr val="dk1"/>
          </a:lnRef>
          <a:fillRef idx="0">
            <a:schemeClr val="dk1"/>
          </a:fillRef>
          <a:effectRef idx="0">
            <a:schemeClr val="dk1"/>
          </a:effectRef>
          <a:fontRef idx="minor">
            <a:schemeClr val="tx1"/>
          </a:fontRef>
        </p:style>
      </p:cxnSp>
      <p:cxnSp>
        <p:nvCxnSpPr>
          <p:cNvPr id="80" name="Düz Bağlayıcı 79"/>
          <p:cNvCxnSpPr/>
          <p:nvPr/>
        </p:nvCxnSpPr>
        <p:spPr>
          <a:xfrm>
            <a:off x="8308308" y="2132114"/>
            <a:ext cx="0" cy="1002353"/>
          </a:xfrm>
          <a:prstGeom prst="line">
            <a:avLst/>
          </a:prstGeom>
          <a:ln>
            <a:prstDash val="lgDashDot"/>
          </a:ln>
        </p:spPr>
        <p:style>
          <a:lnRef idx="1">
            <a:schemeClr val="dk1"/>
          </a:lnRef>
          <a:fillRef idx="0">
            <a:schemeClr val="dk1"/>
          </a:fillRef>
          <a:effectRef idx="0">
            <a:schemeClr val="dk1"/>
          </a:effectRef>
          <a:fontRef idx="minor">
            <a:schemeClr val="tx1"/>
          </a:fontRef>
        </p:style>
      </p:cxnSp>
      <p:cxnSp>
        <p:nvCxnSpPr>
          <p:cNvPr id="81" name="Düz Bağlayıcı 80"/>
          <p:cNvCxnSpPr/>
          <p:nvPr/>
        </p:nvCxnSpPr>
        <p:spPr>
          <a:xfrm>
            <a:off x="8308308" y="3455171"/>
            <a:ext cx="0" cy="942220"/>
          </a:xfrm>
          <a:prstGeom prst="line">
            <a:avLst/>
          </a:prstGeom>
          <a:ln>
            <a:prstDash val="lgDashDot"/>
          </a:ln>
        </p:spPr>
        <p:style>
          <a:lnRef idx="1">
            <a:schemeClr val="dk1"/>
          </a:lnRef>
          <a:fillRef idx="0">
            <a:schemeClr val="dk1"/>
          </a:fillRef>
          <a:effectRef idx="0">
            <a:schemeClr val="dk1"/>
          </a:effectRef>
          <a:fontRef idx="minor">
            <a:schemeClr val="tx1"/>
          </a:fontRef>
        </p:style>
      </p:cxnSp>
      <p:sp>
        <p:nvSpPr>
          <p:cNvPr id="82" name="Metin kutusu 81"/>
          <p:cNvSpPr txBox="1"/>
          <p:nvPr/>
        </p:nvSpPr>
        <p:spPr>
          <a:xfrm>
            <a:off x="445495" y="1769897"/>
            <a:ext cx="1307174" cy="430887"/>
          </a:xfrm>
          <a:prstGeom prst="rect">
            <a:avLst/>
          </a:prstGeom>
          <a:noFill/>
        </p:spPr>
        <p:txBody>
          <a:bodyPr wrap="square" rtlCol="0">
            <a:spAutoFit/>
          </a:bodyPr>
          <a:lstStyle/>
          <a:p>
            <a:r>
              <a:rPr lang="tr-TR" sz="1100" smtClean="0">
                <a:latin typeface="Trebuchet MS" panose="020B0603020202020204" pitchFamily="34" charset="0"/>
              </a:rPr>
              <a:t>2023</a:t>
            </a:r>
          </a:p>
          <a:p>
            <a:r>
              <a:rPr lang="tr-TR" sz="1100" smtClean="0">
                <a:latin typeface="Trebuchet MS" panose="020B0603020202020204" pitchFamily="34" charset="0"/>
              </a:rPr>
              <a:t>Sektörel Dağılım</a:t>
            </a:r>
          </a:p>
        </p:txBody>
      </p:sp>
      <p:sp>
        <p:nvSpPr>
          <p:cNvPr id="83" name="Metin kutusu 82"/>
          <p:cNvSpPr txBox="1"/>
          <p:nvPr/>
        </p:nvSpPr>
        <p:spPr>
          <a:xfrm>
            <a:off x="1600718" y="1548790"/>
            <a:ext cx="818854" cy="307777"/>
          </a:xfrm>
          <a:prstGeom prst="rect">
            <a:avLst/>
          </a:prstGeom>
          <a:noFill/>
        </p:spPr>
        <p:txBody>
          <a:bodyPr wrap="square" rtlCol="0">
            <a:spAutoFit/>
          </a:bodyPr>
          <a:lstStyle/>
          <a:p>
            <a:r>
              <a:rPr lang="tr-TR" sz="1400" smtClean="0">
                <a:solidFill>
                  <a:srgbClr val="7030A0"/>
                </a:solidFill>
                <a:latin typeface="Trebuchet MS" panose="020B0603020202020204" pitchFamily="34" charset="0"/>
              </a:rPr>
              <a:t>Giresun</a:t>
            </a:r>
            <a:endParaRPr lang="tr-TR" sz="1400">
              <a:solidFill>
                <a:srgbClr val="7030A0"/>
              </a:solidFill>
              <a:latin typeface="Trebuchet MS" panose="020B0603020202020204" pitchFamily="34" charset="0"/>
            </a:endParaRPr>
          </a:p>
        </p:txBody>
      </p:sp>
      <p:sp>
        <p:nvSpPr>
          <p:cNvPr id="84" name="Metin kutusu 83"/>
          <p:cNvSpPr txBox="1"/>
          <p:nvPr/>
        </p:nvSpPr>
        <p:spPr>
          <a:xfrm>
            <a:off x="1603817" y="2850223"/>
            <a:ext cx="818854" cy="307777"/>
          </a:xfrm>
          <a:prstGeom prst="rect">
            <a:avLst/>
          </a:prstGeom>
          <a:noFill/>
        </p:spPr>
        <p:txBody>
          <a:bodyPr wrap="square" rtlCol="0">
            <a:spAutoFit/>
          </a:bodyPr>
          <a:lstStyle/>
          <a:p>
            <a:r>
              <a:rPr lang="tr-TR" sz="1400" smtClean="0">
                <a:solidFill>
                  <a:srgbClr val="7030A0"/>
                </a:solidFill>
                <a:latin typeface="Trebuchet MS" panose="020B0603020202020204" pitchFamily="34" charset="0"/>
              </a:rPr>
              <a:t>TR 90</a:t>
            </a:r>
            <a:endParaRPr lang="tr-TR" sz="1400">
              <a:solidFill>
                <a:srgbClr val="7030A0"/>
              </a:solidFill>
              <a:latin typeface="Trebuchet MS" panose="020B0603020202020204" pitchFamily="34" charset="0"/>
            </a:endParaRPr>
          </a:p>
        </p:txBody>
      </p:sp>
      <p:sp>
        <p:nvSpPr>
          <p:cNvPr id="85" name="Metin kutusu 84"/>
          <p:cNvSpPr txBox="1"/>
          <p:nvPr/>
        </p:nvSpPr>
        <p:spPr>
          <a:xfrm>
            <a:off x="1600718" y="4113389"/>
            <a:ext cx="818854" cy="307777"/>
          </a:xfrm>
          <a:prstGeom prst="rect">
            <a:avLst/>
          </a:prstGeom>
          <a:noFill/>
        </p:spPr>
        <p:txBody>
          <a:bodyPr wrap="square" rtlCol="0">
            <a:spAutoFit/>
          </a:bodyPr>
          <a:lstStyle/>
          <a:p>
            <a:r>
              <a:rPr lang="tr-TR" sz="1400" smtClean="0">
                <a:solidFill>
                  <a:srgbClr val="7030A0"/>
                </a:solidFill>
                <a:latin typeface="Trebuchet MS" panose="020B0603020202020204" pitchFamily="34" charset="0"/>
              </a:rPr>
              <a:t>Türkiye</a:t>
            </a:r>
            <a:endParaRPr lang="tr-TR" sz="1400">
              <a:solidFill>
                <a:srgbClr val="7030A0"/>
              </a:solidFill>
              <a:latin typeface="Trebuchet MS" panose="020B0603020202020204" pitchFamily="34" charset="0"/>
            </a:endParaRPr>
          </a:p>
        </p:txBody>
      </p:sp>
      <p:sp>
        <p:nvSpPr>
          <p:cNvPr id="86" name="Metin kutusu 85"/>
          <p:cNvSpPr txBox="1"/>
          <p:nvPr/>
        </p:nvSpPr>
        <p:spPr>
          <a:xfrm>
            <a:off x="449260" y="2159114"/>
            <a:ext cx="1307174" cy="430887"/>
          </a:xfrm>
          <a:prstGeom prst="rect">
            <a:avLst/>
          </a:prstGeom>
          <a:noFill/>
        </p:spPr>
        <p:txBody>
          <a:bodyPr wrap="square" rtlCol="0">
            <a:spAutoFit/>
          </a:bodyPr>
          <a:lstStyle/>
          <a:p>
            <a:r>
              <a:rPr lang="tr-TR" sz="1100" smtClean="0">
                <a:latin typeface="Trebuchet MS" panose="020B0603020202020204" pitchFamily="34" charset="0"/>
              </a:rPr>
              <a:t>2022’ye</a:t>
            </a:r>
          </a:p>
          <a:p>
            <a:r>
              <a:rPr lang="tr-TR" sz="1100" smtClean="0">
                <a:latin typeface="Trebuchet MS" panose="020B0603020202020204" pitchFamily="34" charset="0"/>
              </a:rPr>
              <a:t>Göre Değişim</a:t>
            </a:r>
          </a:p>
        </p:txBody>
      </p:sp>
      <p:sp>
        <p:nvSpPr>
          <p:cNvPr id="87" name="Metin kutusu 86"/>
          <p:cNvSpPr txBox="1"/>
          <p:nvPr/>
        </p:nvSpPr>
        <p:spPr>
          <a:xfrm>
            <a:off x="456720" y="3065954"/>
            <a:ext cx="1307174" cy="430887"/>
          </a:xfrm>
          <a:prstGeom prst="rect">
            <a:avLst/>
          </a:prstGeom>
          <a:noFill/>
        </p:spPr>
        <p:txBody>
          <a:bodyPr wrap="square" rtlCol="0">
            <a:spAutoFit/>
          </a:bodyPr>
          <a:lstStyle/>
          <a:p>
            <a:r>
              <a:rPr lang="tr-TR" sz="1100" smtClean="0">
                <a:latin typeface="Trebuchet MS" panose="020B0603020202020204" pitchFamily="34" charset="0"/>
              </a:rPr>
              <a:t>2023</a:t>
            </a:r>
          </a:p>
          <a:p>
            <a:r>
              <a:rPr lang="tr-TR" sz="1100" smtClean="0">
                <a:latin typeface="Trebuchet MS" panose="020B0603020202020204" pitchFamily="34" charset="0"/>
              </a:rPr>
              <a:t>Sektörel Dağılım</a:t>
            </a:r>
          </a:p>
        </p:txBody>
      </p:sp>
      <p:sp>
        <p:nvSpPr>
          <p:cNvPr id="88" name="Metin kutusu 87"/>
          <p:cNvSpPr txBox="1"/>
          <p:nvPr/>
        </p:nvSpPr>
        <p:spPr>
          <a:xfrm>
            <a:off x="460485" y="3455171"/>
            <a:ext cx="1307174" cy="430887"/>
          </a:xfrm>
          <a:prstGeom prst="rect">
            <a:avLst/>
          </a:prstGeom>
          <a:noFill/>
        </p:spPr>
        <p:txBody>
          <a:bodyPr wrap="square" rtlCol="0">
            <a:spAutoFit/>
          </a:bodyPr>
          <a:lstStyle/>
          <a:p>
            <a:r>
              <a:rPr lang="tr-TR" sz="1100" smtClean="0">
                <a:latin typeface="Trebuchet MS" panose="020B0603020202020204" pitchFamily="34" charset="0"/>
              </a:rPr>
              <a:t>2022’ye</a:t>
            </a:r>
          </a:p>
          <a:p>
            <a:r>
              <a:rPr lang="tr-TR" sz="1100" smtClean="0">
                <a:latin typeface="Trebuchet MS" panose="020B0603020202020204" pitchFamily="34" charset="0"/>
              </a:rPr>
              <a:t>Göre Değişim</a:t>
            </a:r>
          </a:p>
        </p:txBody>
      </p:sp>
      <p:sp>
        <p:nvSpPr>
          <p:cNvPr id="89" name="Metin kutusu 88"/>
          <p:cNvSpPr txBox="1"/>
          <p:nvPr/>
        </p:nvSpPr>
        <p:spPr>
          <a:xfrm>
            <a:off x="462099" y="4324146"/>
            <a:ext cx="1307174" cy="430887"/>
          </a:xfrm>
          <a:prstGeom prst="rect">
            <a:avLst/>
          </a:prstGeom>
          <a:noFill/>
        </p:spPr>
        <p:txBody>
          <a:bodyPr wrap="square" rtlCol="0">
            <a:spAutoFit/>
          </a:bodyPr>
          <a:lstStyle/>
          <a:p>
            <a:r>
              <a:rPr lang="tr-TR" sz="1100" smtClean="0">
                <a:latin typeface="Trebuchet MS" panose="020B0603020202020204" pitchFamily="34" charset="0"/>
              </a:rPr>
              <a:t>2023</a:t>
            </a:r>
          </a:p>
          <a:p>
            <a:r>
              <a:rPr lang="tr-TR" sz="1100" smtClean="0">
                <a:latin typeface="Trebuchet MS" panose="020B0603020202020204" pitchFamily="34" charset="0"/>
              </a:rPr>
              <a:t>Sektörel Dağılım</a:t>
            </a:r>
          </a:p>
        </p:txBody>
      </p:sp>
      <p:sp>
        <p:nvSpPr>
          <p:cNvPr id="90" name="Metin kutusu 89"/>
          <p:cNvSpPr txBox="1"/>
          <p:nvPr/>
        </p:nvSpPr>
        <p:spPr>
          <a:xfrm>
            <a:off x="456720" y="4722507"/>
            <a:ext cx="1307174" cy="430887"/>
          </a:xfrm>
          <a:prstGeom prst="rect">
            <a:avLst/>
          </a:prstGeom>
          <a:noFill/>
        </p:spPr>
        <p:txBody>
          <a:bodyPr wrap="square" rtlCol="0">
            <a:spAutoFit/>
          </a:bodyPr>
          <a:lstStyle/>
          <a:p>
            <a:r>
              <a:rPr lang="tr-TR" sz="1100" smtClean="0">
                <a:latin typeface="Trebuchet MS" panose="020B0603020202020204" pitchFamily="34" charset="0"/>
              </a:rPr>
              <a:t>2022’ye</a:t>
            </a:r>
          </a:p>
          <a:p>
            <a:r>
              <a:rPr lang="tr-TR" sz="1100" smtClean="0">
                <a:latin typeface="Trebuchet MS" panose="020B0603020202020204" pitchFamily="34" charset="0"/>
              </a:rPr>
              <a:t>Göre Değişim</a:t>
            </a:r>
          </a:p>
        </p:txBody>
      </p:sp>
      <p:sp>
        <p:nvSpPr>
          <p:cNvPr id="33" name="Metin kutusu 32"/>
          <p:cNvSpPr txBox="1"/>
          <p:nvPr/>
        </p:nvSpPr>
        <p:spPr>
          <a:xfrm>
            <a:off x="9410828" y="1801982"/>
            <a:ext cx="1930939" cy="3970318"/>
          </a:xfrm>
          <a:prstGeom prst="rect">
            <a:avLst/>
          </a:prstGeom>
          <a:solidFill>
            <a:schemeClr val="bg1"/>
          </a:solidFill>
          <a:ln>
            <a:solidFill>
              <a:schemeClr val="tx1"/>
            </a:solidFill>
          </a:ln>
        </p:spPr>
        <p:txBody>
          <a:bodyPr wrap="square" rtlCol="0">
            <a:spAutoFit/>
          </a:bodyPr>
          <a:lstStyle/>
          <a:p>
            <a:pPr algn="ctr"/>
            <a:r>
              <a:rPr lang="tr-TR" sz="1400" b="1" dirty="0" smtClean="0">
                <a:latin typeface="Sitka Heading" panose="02000505000000020004" pitchFamily="2" charset="0"/>
              </a:rPr>
              <a:t>O &amp; P &amp; Q : </a:t>
            </a:r>
            <a:r>
              <a:rPr lang="tr-TR" sz="1400" dirty="0" smtClean="0">
                <a:latin typeface="Sitka Heading" panose="02000505000000020004" pitchFamily="2" charset="0"/>
              </a:rPr>
              <a:t>Kamu Yönetimi ve Savunma, Sosyal Güvenlik, Eğitim, Sağlık ve Sosyal Hizmetler</a:t>
            </a:r>
          </a:p>
          <a:p>
            <a:pPr algn="ctr"/>
            <a:endParaRPr lang="tr-TR" sz="1400" dirty="0" smtClean="0">
              <a:latin typeface="Sitka Heading" panose="02000505000000020004" pitchFamily="2" charset="0"/>
            </a:endParaRPr>
          </a:p>
          <a:p>
            <a:pPr algn="ctr"/>
            <a:r>
              <a:rPr lang="tr-TR" sz="1400" b="1" dirty="0" smtClean="0">
                <a:latin typeface="Sitka Heading" panose="02000505000000020004" pitchFamily="2" charset="0"/>
              </a:rPr>
              <a:t>G &amp; H &amp; I : </a:t>
            </a:r>
            <a:r>
              <a:rPr lang="tr-TR" sz="1400" dirty="0" smtClean="0">
                <a:latin typeface="Sitka Heading" panose="02000505000000020004" pitchFamily="2" charset="0"/>
              </a:rPr>
              <a:t>Ticaret, Motorlu Taşıt Onarımı, Ulaştırma, Konaklama ve Yiyecek Hizmetleri</a:t>
            </a:r>
          </a:p>
          <a:p>
            <a:pPr algn="ctr"/>
            <a:endParaRPr lang="tr-TR" sz="1400" dirty="0" smtClean="0">
              <a:latin typeface="Sitka Heading" panose="02000505000000020004" pitchFamily="2" charset="0"/>
            </a:endParaRPr>
          </a:p>
          <a:p>
            <a:pPr algn="ctr"/>
            <a:r>
              <a:rPr lang="tr-TR" sz="1400" b="1" dirty="0">
                <a:latin typeface="Sitka Heading" panose="02000505000000020004" pitchFamily="2" charset="0"/>
              </a:rPr>
              <a:t>C : </a:t>
            </a:r>
            <a:r>
              <a:rPr lang="tr-TR" sz="1400" dirty="0">
                <a:latin typeface="Sitka Heading" panose="02000505000000020004" pitchFamily="2" charset="0"/>
              </a:rPr>
              <a:t>İmalat Sanayi</a:t>
            </a:r>
          </a:p>
          <a:p>
            <a:pPr algn="ctr"/>
            <a:endParaRPr lang="tr-TR" sz="1400" b="1" dirty="0" smtClean="0">
              <a:latin typeface="Sitka Heading" panose="02000505000000020004" pitchFamily="2" charset="0"/>
            </a:endParaRPr>
          </a:p>
          <a:p>
            <a:pPr algn="ctr"/>
            <a:r>
              <a:rPr lang="tr-TR" sz="1400" b="1" dirty="0" smtClean="0">
                <a:latin typeface="Sitka Heading" panose="02000505000000020004" pitchFamily="2" charset="0"/>
              </a:rPr>
              <a:t>F &amp; L : </a:t>
            </a:r>
            <a:r>
              <a:rPr lang="tr-TR" sz="1400" dirty="0" smtClean="0">
                <a:latin typeface="Sitka Heading" panose="02000505000000020004" pitchFamily="2" charset="0"/>
              </a:rPr>
              <a:t>İnşaat ve Gayrimenkul</a:t>
            </a:r>
          </a:p>
          <a:p>
            <a:pPr algn="ctr"/>
            <a:endParaRPr lang="tr-TR" sz="1400" b="1" dirty="0">
              <a:latin typeface="Sitka Heading" panose="02000505000000020004" pitchFamily="2" charset="0"/>
            </a:endParaRPr>
          </a:p>
          <a:p>
            <a:pPr algn="ctr"/>
            <a:r>
              <a:rPr lang="tr-TR" sz="1400" b="1" dirty="0" smtClean="0">
                <a:latin typeface="Sitka Heading" panose="02000505000000020004" pitchFamily="2" charset="0"/>
              </a:rPr>
              <a:t>A : </a:t>
            </a:r>
            <a:r>
              <a:rPr lang="tr-TR" sz="1400" dirty="0" smtClean="0">
                <a:latin typeface="Sitka Heading" panose="02000505000000020004" pitchFamily="2" charset="0"/>
              </a:rPr>
              <a:t>Tarım, Ormancılık ve Balıkçılık</a:t>
            </a:r>
            <a:endParaRPr lang="tr-TR" sz="1400" dirty="0">
              <a:latin typeface="Sitka Heading" panose="02000505000000020004" pitchFamily="2" charset="0"/>
            </a:endParaRPr>
          </a:p>
        </p:txBody>
      </p:sp>
      <p:sp>
        <p:nvSpPr>
          <p:cNvPr id="34" name="Metin kutusu 33">
            <a:extLst>
              <a:ext uri="{FF2B5EF4-FFF2-40B4-BE49-F238E27FC236}">
                <a16:creationId xmlns:a16="http://schemas.microsoft.com/office/drawing/2014/main" id="{AF0F5FE4-9D56-910B-1795-272A94DCEAE2}"/>
              </a:ext>
            </a:extLst>
          </p:cNvPr>
          <p:cNvSpPr txBox="1"/>
          <p:nvPr/>
        </p:nvSpPr>
        <p:spPr>
          <a:xfrm>
            <a:off x="456720" y="6137250"/>
            <a:ext cx="10885047"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tr-TR" sz="1600" dirty="0" smtClean="0">
                <a:ea typeface="Calibri" panose="020F0502020204030204" pitchFamily="34" charset="0"/>
                <a:cs typeface="Times New Roman" panose="02020603050405020304" pitchFamily="18" charset="0"/>
              </a:rPr>
              <a:t>Giresun’da İmalat Sanayi Sektörü’nün GSYİH içerisindeki payı TR 90 Bölgesi ve Türkiye’ye göre daha yüksektir.</a:t>
            </a:r>
          </a:p>
          <a:p>
            <a:pPr algn="ctr"/>
            <a:r>
              <a:rPr lang="tr-TR" sz="1600" dirty="0" smtClean="0">
                <a:ea typeface="Calibri" panose="020F0502020204030204" pitchFamily="34" charset="0"/>
                <a:cs typeface="Times New Roman" panose="02020603050405020304" pitchFamily="18" charset="0"/>
              </a:rPr>
              <a:t>Sektör 2022 yılına göre %1,24 büyüme göstermiş olup büyüme oranı da TR 90 Bölgesi’nin %0,29 büyüme oranından fazladır. </a:t>
            </a:r>
            <a:endParaRPr lang="tr-TR"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83062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Metin kutusu 30"/>
          <p:cNvSpPr txBox="1"/>
          <p:nvPr/>
        </p:nvSpPr>
        <p:spPr>
          <a:xfrm>
            <a:off x="390524" y="1104900"/>
            <a:ext cx="3797427"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SEGE 2025 İl Raporu</a:t>
            </a:r>
            <a:endParaRPr lang="tr-TR">
              <a:solidFill>
                <a:schemeClr val="bg1"/>
              </a:solidFill>
              <a:latin typeface="Trebuchet MS" panose="020B0603020202020204" pitchFamily="34" charset="0"/>
            </a:endParaRPr>
          </a:p>
        </p:txBody>
      </p:sp>
      <p:sp>
        <p:nvSpPr>
          <p:cNvPr id="3" name="Dikdörtgen 2"/>
          <p:cNvSpPr/>
          <p:nvPr/>
        </p:nvSpPr>
        <p:spPr>
          <a:xfrm>
            <a:off x="515111" y="1557602"/>
            <a:ext cx="7339583" cy="4016484"/>
          </a:xfrm>
          <a:prstGeom prst="rect">
            <a:avLst/>
          </a:prstGeom>
        </p:spPr>
        <p:txBody>
          <a:bodyPr wrap="square">
            <a:spAutoFit/>
          </a:bodyPr>
          <a:lstStyle/>
          <a:p>
            <a:pPr marL="285750" indent="-285750" algn="just">
              <a:buFont typeface="Wingdings" panose="05000000000000000000" pitchFamily="2" charset="2"/>
              <a:buChar char="Ø"/>
            </a:pPr>
            <a:r>
              <a:rPr lang="tr-TR" sz="1500" smtClean="0"/>
              <a:t>Sosyo-Ekonomik </a:t>
            </a:r>
            <a:r>
              <a:rPr lang="tr-TR" sz="1500"/>
              <a:t>Gelişmişlik Sıralaması Araştırmaları (SEGE) politika, strateji ve kamu uygulamalarına girdi sağlamak amacıyla Türkiye’de İBBS2 düzeyindeki bölgelerin, İBBS3 düzeyindeki illerin ve ilçelerinin sosyo-ekonomik gelişmişliklerini nesnel olarak ölçen ve karşılaştıran analiz çalışmalarıdır</a:t>
            </a:r>
            <a:r>
              <a:rPr lang="tr-TR" sz="1500" smtClean="0"/>
              <a:t>.</a:t>
            </a:r>
          </a:p>
          <a:p>
            <a:pPr algn="just"/>
            <a:endParaRPr lang="tr-TR" sz="1500"/>
          </a:p>
          <a:p>
            <a:pPr marL="285750" indent="-285750" algn="just">
              <a:buFont typeface="Wingdings" panose="05000000000000000000" pitchFamily="2" charset="2"/>
              <a:buChar char="Ø"/>
            </a:pPr>
            <a:r>
              <a:rPr lang="tr-TR" sz="1500" smtClean="0"/>
              <a:t>Giresun </a:t>
            </a:r>
            <a:r>
              <a:rPr lang="tr-TR" sz="1500"/>
              <a:t>2025 yılında 6 kademe içinde 5. kademede, aynı kademede yer alan 15 il içinde 2. sırada ve TR90 Bölgesi’nde ise 6 il içinde 4. sırada yer almıştır</a:t>
            </a:r>
            <a:r>
              <a:rPr lang="tr-TR" sz="1500" smtClean="0"/>
              <a:t>.</a:t>
            </a:r>
          </a:p>
          <a:p>
            <a:pPr marL="285750" indent="-285750" algn="just">
              <a:buFont typeface="Wingdings" panose="05000000000000000000" pitchFamily="2" charset="2"/>
              <a:buChar char="Ø"/>
            </a:pPr>
            <a:endParaRPr lang="tr-TR" sz="1500"/>
          </a:p>
          <a:p>
            <a:pPr marL="285750" indent="-285750" algn="just">
              <a:buFont typeface="Wingdings" panose="05000000000000000000" pitchFamily="2" charset="2"/>
              <a:buChar char="Ø"/>
            </a:pPr>
            <a:r>
              <a:rPr lang="tr-TR" sz="1500"/>
              <a:t>Giresun, özellikle </a:t>
            </a:r>
            <a:r>
              <a:rPr lang="tr-TR" sz="1500" smtClean="0"/>
              <a:t>son yıllarda eğitim </a:t>
            </a:r>
            <a:r>
              <a:rPr lang="tr-TR" sz="1500"/>
              <a:t>ve sağlık alanlarında gösterdiği performansla dikkat çekmektedir. Ortaöğretim net okullaşma oranı % 93,4 ile Türkiye ortalamasının üzerinde gerçekleşmiş ve bu değişkende 11. sırada yer almıştır. Ayrıca, ortaöğretimde öğretmen başına düşen öğrenci sayısında 81 il içerisinde 4. sırada </a:t>
            </a:r>
            <a:r>
              <a:rPr lang="tr-TR" sz="1500" smtClean="0"/>
              <a:t>bulunmaktadır.</a:t>
            </a:r>
          </a:p>
          <a:p>
            <a:pPr marL="285750" indent="-285750" algn="just">
              <a:buFont typeface="Wingdings" panose="05000000000000000000" pitchFamily="2" charset="2"/>
              <a:buChar char="Ø"/>
            </a:pPr>
            <a:endParaRPr lang="tr-TR" sz="1500"/>
          </a:p>
          <a:p>
            <a:pPr marL="285750" indent="-285750" algn="just">
              <a:buFont typeface="Wingdings" panose="05000000000000000000" pitchFamily="2" charset="2"/>
              <a:buChar char="Ø"/>
            </a:pPr>
            <a:r>
              <a:rPr lang="tr-TR" sz="1500" smtClean="0"/>
              <a:t>Sağlık </a:t>
            </a:r>
            <a:r>
              <a:rPr lang="tr-TR" sz="1500"/>
              <a:t>boyutunda da Giresun, 100.000 kişi başına düşen hastane yatak sayısında 14. ve 100.000 kişi başına düşen hekim sayısında ise 26. sırada yer almaktadır. Bu veriler, Giresun’un eğitim ve sağlık altyapısında görece iyi bir duruma sahip olduğunu göstermektedir</a:t>
            </a:r>
            <a:r>
              <a:rPr lang="tr-TR" sz="1500" smtClean="0"/>
              <a:t>.</a:t>
            </a:r>
            <a:endParaRPr lang="tr-TR" sz="1500"/>
          </a:p>
        </p:txBody>
      </p:sp>
      <p:graphicFrame>
        <p:nvGraphicFramePr>
          <p:cNvPr id="4" name="Tablo 3"/>
          <p:cNvGraphicFramePr>
            <a:graphicFrameLocks noGrp="1"/>
          </p:cNvGraphicFramePr>
          <p:nvPr>
            <p:extLst>
              <p:ext uri="{D42A27DB-BD31-4B8C-83A1-F6EECF244321}">
                <p14:modId xmlns:p14="http://schemas.microsoft.com/office/powerpoint/2010/main" val="3824035060"/>
              </p:ext>
            </p:extLst>
          </p:nvPr>
        </p:nvGraphicFramePr>
        <p:xfrm>
          <a:off x="582689" y="5630023"/>
          <a:ext cx="7204425" cy="1066398"/>
        </p:xfrm>
        <a:graphic>
          <a:graphicData uri="http://schemas.openxmlformats.org/drawingml/2006/table">
            <a:tbl>
              <a:tblPr firstRow="1" firstCol="1" bandRow="1"/>
              <a:tblGrid>
                <a:gridCol w="600847">
                  <a:extLst>
                    <a:ext uri="{9D8B030D-6E8A-4147-A177-3AD203B41FA5}">
                      <a16:colId xmlns:a16="http://schemas.microsoft.com/office/drawing/2014/main" val="3925303669"/>
                    </a:ext>
                  </a:extLst>
                </a:gridCol>
                <a:gridCol w="416416">
                  <a:extLst>
                    <a:ext uri="{9D8B030D-6E8A-4147-A177-3AD203B41FA5}">
                      <a16:colId xmlns:a16="http://schemas.microsoft.com/office/drawing/2014/main" val="2215083012"/>
                    </a:ext>
                  </a:extLst>
                </a:gridCol>
                <a:gridCol w="416416">
                  <a:extLst>
                    <a:ext uri="{9D8B030D-6E8A-4147-A177-3AD203B41FA5}">
                      <a16:colId xmlns:a16="http://schemas.microsoft.com/office/drawing/2014/main" val="3200234721"/>
                    </a:ext>
                  </a:extLst>
                </a:gridCol>
                <a:gridCol w="416416">
                  <a:extLst>
                    <a:ext uri="{9D8B030D-6E8A-4147-A177-3AD203B41FA5}">
                      <a16:colId xmlns:a16="http://schemas.microsoft.com/office/drawing/2014/main" val="16468471"/>
                    </a:ext>
                  </a:extLst>
                </a:gridCol>
                <a:gridCol w="416416">
                  <a:extLst>
                    <a:ext uri="{9D8B030D-6E8A-4147-A177-3AD203B41FA5}">
                      <a16:colId xmlns:a16="http://schemas.microsoft.com/office/drawing/2014/main" val="4261916"/>
                    </a:ext>
                  </a:extLst>
                </a:gridCol>
                <a:gridCol w="416416">
                  <a:extLst>
                    <a:ext uri="{9D8B030D-6E8A-4147-A177-3AD203B41FA5}">
                      <a16:colId xmlns:a16="http://schemas.microsoft.com/office/drawing/2014/main" val="1124147996"/>
                    </a:ext>
                  </a:extLst>
                </a:gridCol>
                <a:gridCol w="416416">
                  <a:extLst>
                    <a:ext uri="{9D8B030D-6E8A-4147-A177-3AD203B41FA5}">
                      <a16:colId xmlns:a16="http://schemas.microsoft.com/office/drawing/2014/main" val="2648249376"/>
                    </a:ext>
                  </a:extLst>
                </a:gridCol>
                <a:gridCol w="414975">
                  <a:extLst>
                    <a:ext uri="{9D8B030D-6E8A-4147-A177-3AD203B41FA5}">
                      <a16:colId xmlns:a16="http://schemas.microsoft.com/office/drawing/2014/main" val="2392123207"/>
                    </a:ext>
                  </a:extLst>
                </a:gridCol>
                <a:gridCol w="414975">
                  <a:extLst>
                    <a:ext uri="{9D8B030D-6E8A-4147-A177-3AD203B41FA5}">
                      <a16:colId xmlns:a16="http://schemas.microsoft.com/office/drawing/2014/main" val="4224726673"/>
                    </a:ext>
                  </a:extLst>
                </a:gridCol>
                <a:gridCol w="414975">
                  <a:extLst>
                    <a:ext uri="{9D8B030D-6E8A-4147-A177-3AD203B41FA5}">
                      <a16:colId xmlns:a16="http://schemas.microsoft.com/office/drawing/2014/main" val="128851991"/>
                    </a:ext>
                  </a:extLst>
                </a:gridCol>
                <a:gridCol w="414975">
                  <a:extLst>
                    <a:ext uri="{9D8B030D-6E8A-4147-A177-3AD203B41FA5}">
                      <a16:colId xmlns:a16="http://schemas.microsoft.com/office/drawing/2014/main" val="1097601750"/>
                    </a:ext>
                  </a:extLst>
                </a:gridCol>
                <a:gridCol w="414975">
                  <a:extLst>
                    <a:ext uri="{9D8B030D-6E8A-4147-A177-3AD203B41FA5}">
                      <a16:colId xmlns:a16="http://schemas.microsoft.com/office/drawing/2014/main" val="1210058349"/>
                    </a:ext>
                  </a:extLst>
                </a:gridCol>
                <a:gridCol w="414975">
                  <a:extLst>
                    <a:ext uri="{9D8B030D-6E8A-4147-A177-3AD203B41FA5}">
                      <a16:colId xmlns:a16="http://schemas.microsoft.com/office/drawing/2014/main" val="1193516979"/>
                    </a:ext>
                  </a:extLst>
                </a:gridCol>
                <a:gridCol w="414975">
                  <a:extLst>
                    <a:ext uri="{9D8B030D-6E8A-4147-A177-3AD203B41FA5}">
                      <a16:colId xmlns:a16="http://schemas.microsoft.com/office/drawing/2014/main" val="863603422"/>
                    </a:ext>
                  </a:extLst>
                </a:gridCol>
                <a:gridCol w="414975">
                  <a:extLst>
                    <a:ext uri="{9D8B030D-6E8A-4147-A177-3AD203B41FA5}">
                      <a16:colId xmlns:a16="http://schemas.microsoft.com/office/drawing/2014/main" val="4231244670"/>
                    </a:ext>
                  </a:extLst>
                </a:gridCol>
                <a:gridCol w="414975">
                  <a:extLst>
                    <a:ext uri="{9D8B030D-6E8A-4147-A177-3AD203B41FA5}">
                      <a16:colId xmlns:a16="http://schemas.microsoft.com/office/drawing/2014/main" val="3398826516"/>
                    </a:ext>
                  </a:extLst>
                </a:gridCol>
                <a:gridCol w="370307">
                  <a:extLst>
                    <a:ext uri="{9D8B030D-6E8A-4147-A177-3AD203B41FA5}">
                      <a16:colId xmlns:a16="http://schemas.microsoft.com/office/drawing/2014/main" val="172820782"/>
                    </a:ext>
                  </a:extLst>
                </a:gridCol>
              </a:tblGrid>
              <a:tr h="355466">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Yıllar</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1963</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1964</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1965</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1966</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1967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1968</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1969</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1970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1980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1985</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1991</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1996</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2003</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2011</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2017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2025</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194596021"/>
                  </a:ext>
                </a:extLst>
              </a:tr>
              <a:tr h="355466">
                <a:tc>
                  <a:txBody>
                    <a:bodyPr/>
                    <a:lstStyle/>
                    <a:p>
                      <a:pPr algn="ctr">
                        <a:lnSpc>
                          <a:spcPct val="107000"/>
                        </a:lnSpc>
                        <a:spcAft>
                          <a:spcPts val="0"/>
                        </a:spcAft>
                      </a:pPr>
                      <a:r>
                        <a:rPr lang="tr-TR" sz="1050" b="1">
                          <a:effectLst/>
                          <a:latin typeface="Calibri" panose="020F0502020204030204" pitchFamily="34" charset="0"/>
                          <a:ea typeface="Times New Roman" panose="02020603050405020304" pitchFamily="18" charset="0"/>
                          <a:cs typeface="Calibri" panose="020F0502020204030204" pitchFamily="34" charset="0"/>
                        </a:rPr>
                        <a:t>Giresun</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39</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45</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52</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53</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lnSpc>
                          <a:spcPct val="107000"/>
                        </a:lnSpc>
                        <a:spcAft>
                          <a:spcPts val="0"/>
                        </a:spcAft>
                      </a:pPr>
                      <a:r>
                        <a:rPr lang="tr-TR" sz="105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51</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447719640"/>
                  </a:ext>
                </a:extLst>
              </a:tr>
              <a:tr h="355466">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İl Sayısı</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67</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73</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76</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81</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81</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81</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a:lnSpc>
                          <a:spcPct val="107000"/>
                        </a:lnSpc>
                        <a:spcAft>
                          <a:spcPts val="0"/>
                        </a:spcAft>
                      </a:pPr>
                      <a:r>
                        <a:rPr lang="tr-TR" sz="1050" b="1">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81</a:t>
                      </a:r>
                      <a:endParaRPr lang="tr-TR" sz="105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956018469"/>
                  </a:ext>
                </a:extLst>
              </a:tr>
            </a:tbl>
          </a:graphicData>
        </a:graphic>
      </p:graphicFrame>
      <p:pic>
        <p:nvPicPr>
          <p:cNvPr id="36" name="Resim 35"/>
          <p:cNvPicPr/>
          <p:nvPr/>
        </p:nvPicPr>
        <p:blipFill>
          <a:blip r:embed="rId3">
            <a:extLst>
              <a:ext uri="{28A0092B-C50C-407E-A947-70E740481C1C}">
                <a14:useLocalDpi xmlns:a14="http://schemas.microsoft.com/office/drawing/2010/main" val="0"/>
              </a:ext>
            </a:extLst>
          </a:blip>
          <a:stretch>
            <a:fillRect/>
          </a:stretch>
        </p:blipFill>
        <p:spPr>
          <a:xfrm>
            <a:off x="7918704" y="1492519"/>
            <a:ext cx="3796347" cy="3202606"/>
          </a:xfrm>
          <a:prstGeom prst="rect">
            <a:avLst/>
          </a:prstGeom>
          <a:ln>
            <a:noFill/>
          </a:ln>
        </p:spPr>
      </p:pic>
      <p:sp>
        <p:nvSpPr>
          <p:cNvPr id="5" name="Dikdörtgen 4"/>
          <p:cNvSpPr/>
          <p:nvPr/>
        </p:nvSpPr>
        <p:spPr>
          <a:xfrm>
            <a:off x="7918704" y="4658549"/>
            <a:ext cx="3732339" cy="2156744"/>
          </a:xfrm>
          <a:prstGeom prst="rect">
            <a:avLst/>
          </a:prstGeom>
        </p:spPr>
        <p:txBody>
          <a:bodyPr wrap="square">
            <a:spAutoFit/>
          </a:bodyPr>
          <a:lstStyle/>
          <a:p>
            <a:pPr algn="just">
              <a:lnSpc>
                <a:spcPct val="107000"/>
              </a:lnSpc>
              <a:spcAft>
                <a:spcPts val="0"/>
              </a:spcAft>
            </a:pPr>
            <a:r>
              <a:rPr lang="tr-TR" sz="1400">
                <a:ea typeface="Calibri" panose="020F0502020204030204" pitchFamily="34" charset="0"/>
                <a:cs typeface="Times New Roman" panose="02020603050405020304" pitchFamily="18" charset="0"/>
              </a:rPr>
              <a:t>SEGE alt boyutlarında ilin 2025 Türkiye sıralamaları yukarıdaki grafikte </a:t>
            </a:r>
            <a:r>
              <a:rPr lang="tr-TR" sz="1400" smtClean="0">
                <a:ea typeface="Calibri" panose="020F0502020204030204" pitchFamily="34" charset="0"/>
                <a:cs typeface="Times New Roman" panose="02020603050405020304" pitchFamily="18" charset="0"/>
              </a:rPr>
              <a:t>belirtilmiştir. </a:t>
            </a:r>
            <a:r>
              <a:rPr lang="tr-TR" sz="1400" b="1" smtClean="0">
                <a:ea typeface="Calibri" panose="020F0502020204030204" pitchFamily="34" charset="0"/>
                <a:cs typeface="Times New Roman" panose="02020603050405020304" pitchFamily="18" charset="0"/>
              </a:rPr>
              <a:t>Demografi </a:t>
            </a:r>
            <a:r>
              <a:rPr lang="tr-TR" sz="1400" b="1">
                <a:ea typeface="Calibri" panose="020F0502020204030204" pitchFamily="34" charset="0"/>
                <a:cs typeface="Times New Roman" panose="02020603050405020304" pitchFamily="18" charset="0"/>
              </a:rPr>
              <a:t>(14), Sağlık (17), Eğitim (43) ve İstihdam (48)</a:t>
            </a:r>
            <a:r>
              <a:rPr lang="tr-TR" sz="1400" b="1" i="1">
                <a:ea typeface="Calibri" panose="020F0502020204030204" pitchFamily="34" charset="0"/>
                <a:cs typeface="Times New Roman" panose="02020603050405020304" pitchFamily="18" charset="0"/>
              </a:rPr>
              <a:t> </a:t>
            </a:r>
            <a:r>
              <a:rPr lang="tr-TR" sz="1400">
                <a:ea typeface="Calibri" panose="020F0502020204030204" pitchFamily="34" charset="0"/>
                <a:cs typeface="Times New Roman" panose="02020603050405020304" pitchFamily="18" charset="0"/>
              </a:rPr>
              <a:t>alt boyutlarının SEGE sıralamasına göre önde olduğu </a:t>
            </a:r>
            <a:r>
              <a:rPr lang="tr-TR" sz="1400" smtClean="0">
                <a:ea typeface="Calibri" panose="020F0502020204030204" pitchFamily="34" charset="0"/>
                <a:cs typeface="Times New Roman" panose="02020603050405020304" pitchFamily="18" charset="0"/>
              </a:rPr>
              <a:t>görülmektedir. </a:t>
            </a:r>
            <a:r>
              <a:rPr lang="tr-TR" sz="1400" b="1" smtClean="0">
                <a:ea typeface="Calibri" panose="020F0502020204030204" pitchFamily="34" charset="0"/>
                <a:cs typeface="Times New Roman" panose="02020603050405020304" pitchFamily="18" charset="0"/>
              </a:rPr>
              <a:t>Mali </a:t>
            </a:r>
            <a:r>
              <a:rPr lang="tr-TR" sz="1400" b="1">
                <a:ea typeface="Calibri" panose="020F0502020204030204" pitchFamily="34" charset="0"/>
                <a:cs typeface="Times New Roman" panose="02020603050405020304" pitchFamily="18" charset="0"/>
              </a:rPr>
              <a:t>(51) </a:t>
            </a:r>
            <a:r>
              <a:rPr lang="tr-TR" sz="1400">
                <a:ea typeface="Calibri" panose="020F0502020204030204" pitchFamily="34" charset="0"/>
                <a:cs typeface="Times New Roman" panose="02020603050405020304" pitchFamily="18" charset="0"/>
              </a:rPr>
              <a:t>alt boyutu SEGE sıralamasıyla eşit </a:t>
            </a:r>
            <a:r>
              <a:rPr lang="tr-TR" sz="1400" smtClean="0">
                <a:ea typeface="Calibri" panose="020F0502020204030204" pitchFamily="34" charset="0"/>
                <a:cs typeface="Times New Roman" panose="02020603050405020304" pitchFamily="18" charset="0"/>
              </a:rPr>
              <a:t>çıkmıştır. </a:t>
            </a:r>
            <a:r>
              <a:rPr lang="tr-TR" sz="1400" b="1" smtClean="0">
                <a:ea typeface="Calibri" panose="020F0502020204030204" pitchFamily="34" charset="0"/>
                <a:cs typeface="Times New Roman" panose="02020603050405020304" pitchFamily="18" charset="0"/>
              </a:rPr>
              <a:t>Yaşam </a:t>
            </a:r>
            <a:r>
              <a:rPr lang="tr-TR" sz="1400" b="1">
                <a:ea typeface="Calibri" panose="020F0502020204030204" pitchFamily="34" charset="0"/>
                <a:cs typeface="Times New Roman" panose="02020603050405020304" pitchFamily="18" charset="0"/>
              </a:rPr>
              <a:t>Kalitesi (52), Rekabetçi ve Yenilikçi Kapasite (60) ile Erişilebilirlik (64) </a:t>
            </a:r>
            <a:r>
              <a:rPr lang="tr-TR" sz="1400">
                <a:ea typeface="Calibri" panose="020F0502020204030204" pitchFamily="34" charset="0"/>
                <a:cs typeface="Times New Roman" panose="02020603050405020304" pitchFamily="18" charset="0"/>
              </a:rPr>
              <a:t>alt boyutları ise SEGE sıralamasına göre geride kalmıştır.</a:t>
            </a:r>
            <a:endParaRPr lang="tr-TR" sz="140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18687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Metin kutusu 30"/>
          <p:cNvSpPr txBox="1"/>
          <p:nvPr/>
        </p:nvSpPr>
        <p:spPr>
          <a:xfrm>
            <a:off x="390524" y="1104900"/>
            <a:ext cx="3797427" cy="369332"/>
          </a:xfrm>
          <a:prstGeom prst="rect">
            <a:avLst/>
          </a:prstGeom>
          <a:noFill/>
        </p:spPr>
        <p:txBody>
          <a:bodyPr wrap="square" rtlCol="0">
            <a:spAutoFit/>
          </a:bodyPr>
          <a:lstStyle/>
          <a:p>
            <a:r>
              <a:rPr lang="tr-TR" smtClean="0">
                <a:solidFill>
                  <a:schemeClr val="bg1"/>
                </a:solidFill>
                <a:latin typeface="Trebuchet MS" panose="020B0603020202020204" pitchFamily="34" charset="0"/>
              </a:rPr>
              <a:t>SEGE 2022 İlçe Raporu</a:t>
            </a:r>
            <a:endParaRPr lang="tr-TR">
              <a:solidFill>
                <a:schemeClr val="bg1"/>
              </a:solidFill>
              <a:latin typeface="Trebuchet MS" panose="020B0603020202020204" pitchFamily="34" charset="0"/>
            </a:endParaRPr>
          </a:p>
        </p:txBody>
      </p:sp>
      <p:sp>
        <p:nvSpPr>
          <p:cNvPr id="2" name="Dikdörtgen 1"/>
          <p:cNvSpPr/>
          <p:nvPr/>
        </p:nvSpPr>
        <p:spPr>
          <a:xfrm>
            <a:off x="560832" y="1603653"/>
            <a:ext cx="10686288" cy="584775"/>
          </a:xfrm>
          <a:prstGeom prst="rect">
            <a:avLst/>
          </a:prstGeom>
        </p:spPr>
        <p:txBody>
          <a:bodyPr wrap="square">
            <a:spAutoFit/>
          </a:bodyPr>
          <a:lstStyle/>
          <a:p>
            <a:pPr lvl="0" algn="just">
              <a:spcAft>
                <a:spcPts val="0"/>
              </a:spcAft>
            </a:pPr>
            <a:r>
              <a:rPr lang="tr-TR" sz="1600" b="1">
                <a:latin typeface="Times New Roman" panose="02020603050405020304" pitchFamily="18" charset="0"/>
                <a:ea typeface="Calibri" panose="020F0502020204030204" pitchFamily="34" charset="0"/>
              </a:rPr>
              <a:t>T.C. Sanayi ve Teknoloji Bakanlığı </a:t>
            </a:r>
            <a:r>
              <a:rPr lang="tr-TR" sz="1600">
                <a:latin typeface="Times New Roman" panose="02020603050405020304" pitchFamily="18" charset="0"/>
                <a:ea typeface="Calibri" panose="020F0502020204030204" pitchFamily="34" charset="0"/>
              </a:rPr>
              <a:t>tarafından yayımlanan </a:t>
            </a:r>
            <a:r>
              <a:rPr lang="tr-TR" sz="1600" b="1">
                <a:latin typeface="Times New Roman" panose="02020603050405020304" pitchFamily="18" charset="0"/>
                <a:ea typeface="Calibri" panose="020F0502020204030204" pitchFamily="34" charset="0"/>
              </a:rPr>
              <a:t>2022 SEGE İlçeler Raporu</a:t>
            </a:r>
            <a:r>
              <a:rPr lang="tr-TR" sz="1600">
                <a:latin typeface="Times New Roman" panose="02020603050405020304" pitchFamily="18" charset="0"/>
                <a:ea typeface="Calibri" panose="020F0502020204030204" pitchFamily="34" charset="0"/>
              </a:rPr>
              <a:t>’na göre 16 ilçenin 2022 ve 2017 SEGE verileri ile kıyaslanmış hali aşağıda verilmiştir.</a:t>
            </a:r>
          </a:p>
        </p:txBody>
      </p:sp>
      <p:graphicFrame>
        <p:nvGraphicFramePr>
          <p:cNvPr id="6" name="Tablo 5"/>
          <p:cNvGraphicFramePr>
            <a:graphicFrameLocks noGrp="1"/>
          </p:cNvGraphicFramePr>
          <p:nvPr>
            <p:extLst>
              <p:ext uri="{D42A27DB-BD31-4B8C-83A1-F6EECF244321}">
                <p14:modId xmlns:p14="http://schemas.microsoft.com/office/powerpoint/2010/main" val="3941684054"/>
              </p:ext>
            </p:extLst>
          </p:nvPr>
        </p:nvGraphicFramePr>
        <p:xfrm>
          <a:off x="643513" y="2317849"/>
          <a:ext cx="10872000" cy="4348129"/>
        </p:xfrm>
        <a:graphic>
          <a:graphicData uri="http://schemas.openxmlformats.org/drawingml/2006/table">
            <a:tbl>
              <a:tblPr firstRow="1" firstCol="1" bandRow="1"/>
              <a:tblGrid>
                <a:gridCol w="1152000">
                  <a:extLst>
                    <a:ext uri="{9D8B030D-6E8A-4147-A177-3AD203B41FA5}">
                      <a16:colId xmlns:a16="http://schemas.microsoft.com/office/drawing/2014/main" val="450759692"/>
                    </a:ext>
                  </a:extLst>
                </a:gridCol>
                <a:gridCol w="648000">
                  <a:extLst>
                    <a:ext uri="{9D8B030D-6E8A-4147-A177-3AD203B41FA5}">
                      <a16:colId xmlns:a16="http://schemas.microsoft.com/office/drawing/2014/main" val="1125030934"/>
                    </a:ext>
                  </a:extLst>
                </a:gridCol>
                <a:gridCol w="648000">
                  <a:extLst>
                    <a:ext uri="{9D8B030D-6E8A-4147-A177-3AD203B41FA5}">
                      <a16:colId xmlns:a16="http://schemas.microsoft.com/office/drawing/2014/main" val="2627061543"/>
                    </a:ext>
                  </a:extLst>
                </a:gridCol>
                <a:gridCol w="648000">
                  <a:extLst>
                    <a:ext uri="{9D8B030D-6E8A-4147-A177-3AD203B41FA5}">
                      <a16:colId xmlns:a16="http://schemas.microsoft.com/office/drawing/2014/main" val="1927177646"/>
                    </a:ext>
                  </a:extLst>
                </a:gridCol>
                <a:gridCol w="648000">
                  <a:extLst>
                    <a:ext uri="{9D8B030D-6E8A-4147-A177-3AD203B41FA5}">
                      <a16:colId xmlns:a16="http://schemas.microsoft.com/office/drawing/2014/main" val="3733365498"/>
                    </a:ext>
                  </a:extLst>
                </a:gridCol>
                <a:gridCol w="648000">
                  <a:extLst>
                    <a:ext uri="{9D8B030D-6E8A-4147-A177-3AD203B41FA5}">
                      <a16:colId xmlns:a16="http://schemas.microsoft.com/office/drawing/2014/main" val="1642073967"/>
                    </a:ext>
                  </a:extLst>
                </a:gridCol>
                <a:gridCol w="648000">
                  <a:extLst>
                    <a:ext uri="{9D8B030D-6E8A-4147-A177-3AD203B41FA5}">
                      <a16:colId xmlns:a16="http://schemas.microsoft.com/office/drawing/2014/main" val="2598545911"/>
                    </a:ext>
                  </a:extLst>
                </a:gridCol>
                <a:gridCol w="648000">
                  <a:extLst>
                    <a:ext uri="{9D8B030D-6E8A-4147-A177-3AD203B41FA5}">
                      <a16:colId xmlns:a16="http://schemas.microsoft.com/office/drawing/2014/main" val="3835174058"/>
                    </a:ext>
                  </a:extLst>
                </a:gridCol>
                <a:gridCol w="648000">
                  <a:extLst>
                    <a:ext uri="{9D8B030D-6E8A-4147-A177-3AD203B41FA5}">
                      <a16:colId xmlns:a16="http://schemas.microsoft.com/office/drawing/2014/main" val="4026704542"/>
                    </a:ext>
                  </a:extLst>
                </a:gridCol>
                <a:gridCol w="648000">
                  <a:extLst>
                    <a:ext uri="{9D8B030D-6E8A-4147-A177-3AD203B41FA5}">
                      <a16:colId xmlns:a16="http://schemas.microsoft.com/office/drawing/2014/main" val="1486293549"/>
                    </a:ext>
                  </a:extLst>
                </a:gridCol>
                <a:gridCol w="648000">
                  <a:extLst>
                    <a:ext uri="{9D8B030D-6E8A-4147-A177-3AD203B41FA5}">
                      <a16:colId xmlns:a16="http://schemas.microsoft.com/office/drawing/2014/main" val="647781594"/>
                    </a:ext>
                  </a:extLst>
                </a:gridCol>
                <a:gridCol w="648000">
                  <a:extLst>
                    <a:ext uri="{9D8B030D-6E8A-4147-A177-3AD203B41FA5}">
                      <a16:colId xmlns:a16="http://schemas.microsoft.com/office/drawing/2014/main" val="3259422926"/>
                    </a:ext>
                  </a:extLst>
                </a:gridCol>
                <a:gridCol w="648000">
                  <a:extLst>
                    <a:ext uri="{9D8B030D-6E8A-4147-A177-3AD203B41FA5}">
                      <a16:colId xmlns:a16="http://schemas.microsoft.com/office/drawing/2014/main" val="483076509"/>
                    </a:ext>
                  </a:extLst>
                </a:gridCol>
                <a:gridCol w="648000">
                  <a:extLst>
                    <a:ext uri="{9D8B030D-6E8A-4147-A177-3AD203B41FA5}">
                      <a16:colId xmlns:a16="http://schemas.microsoft.com/office/drawing/2014/main" val="2741589423"/>
                    </a:ext>
                  </a:extLst>
                </a:gridCol>
                <a:gridCol w="648000">
                  <a:extLst>
                    <a:ext uri="{9D8B030D-6E8A-4147-A177-3AD203B41FA5}">
                      <a16:colId xmlns:a16="http://schemas.microsoft.com/office/drawing/2014/main" val="117432152"/>
                    </a:ext>
                  </a:extLst>
                </a:gridCol>
                <a:gridCol w="648000">
                  <a:extLst>
                    <a:ext uri="{9D8B030D-6E8A-4147-A177-3AD203B41FA5}">
                      <a16:colId xmlns:a16="http://schemas.microsoft.com/office/drawing/2014/main" val="1829405280"/>
                    </a:ext>
                  </a:extLst>
                </a:gridCol>
              </a:tblGrid>
              <a:tr h="453083">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SEGE Karş.</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gridSpan="3">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Genel Sıralama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endParaRPr lang="tr-TR"/>
                    </a:p>
                  </a:txBody>
                  <a:tcPr/>
                </a:tc>
                <a:tc hMerge="1">
                  <a:txBody>
                    <a:bodyPr/>
                    <a:lstStyle/>
                    <a:p>
                      <a:endParaRPr lang="tr-TR"/>
                    </a:p>
                  </a:txBody>
                  <a:tcPr/>
                </a:tc>
                <a:tc gridSpan="3">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Bölge Sır.</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tr-TR"/>
                    </a:p>
                  </a:txBody>
                  <a:tcPr/>
                </a:tc>
                <a:tc hMerge="1">
                  <a:txBody>
                    <a:bodyPr/>
                    <a:lstStyle/>
                    <a:p>
                      <a:endParaRPr lang="tr-TR"/>
                    </a:p>
                  </a:txBody>
                  <a:tcPr/>
                </a:tc>
                <a:tc gridSpan="3">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İl Sıralaması</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endParaRPr lang="tr-TR"/>
                    </a:p>
                  </a:txBody>
                  <a:tcPr/>
                </a:tc>
                <a:tc hMerge="1">
                  <a:txBody>
                    <a:bodyPr/>
                    <a:lstStyle/>
                    <a:p>
                      <a:endParaRPr lang="tr-TR"/>
                    </a:p>
                  </a:txBody>
                  <a:tcPr/>
                </a:tc>
                <a:tc gridSpan="3">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Skor</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tr-TR"/>
                    </a:p>
                  </a:txBody>
                  <a:tcPr/>
                </a:tc>
                <a:tc hMerge="1">
                  <a:txBody>
                    <a:bodyPr/>
                    <a:lstStyle/>
                    <a:p>
                      <a:endParaRPr lang="tr-TR"/>
                    </a:p>
                  </a:txBody>
                  <a:tcPr/>
                </a:tc>
                <a:tc gridSpan="3">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Kademe</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51319542"/>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İlçeler</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2022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b="1" smtClean="0">
                          <a:effectLst/>
                          <a:latin typeface="Times New Roman" panose="02020603050405020304" pitchFamily="18" charset="0"/>
                          <a:ea typeface="Times New Roman" panose="02020603050405020304" pitchFamily="18" charset="0"/>
                          <a:cs typeface="Times New Roman" panose="02020603050405020304" pitchFamily="18" charset="0"/>
                        </a:rPr>
                        <a:t>Fark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2022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b="1" smtClean="0">
                          <a:effectLst/>
                          <a:latin typeface="Times New Roman" panose="02020603050405020304" pitchFamily="18" charset="0"/>
                          <a:ea typeface="Times New Roman" panose="02020603050405020304" pitchFamily="18" charset="0"/>
                          <a:cs typeface="Times New Roman" panose="02020603050405020304" pitchFamily="18" charset="0"/>
                        </a:rPr>
                        <a:t>Fark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2022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b="1" smtClean="0">
                          <a:effectLst/>
                          <a:latin typeface="Times New Roman" panose="02020603050405020304" pitchFamily="18" charset="0"/>
                          <a:ea typeface="Times New Roman" panose="02020603050405020304" pitchFamily="18" charset="0"/>
                          <a:cs typeface="Times New Roman" panose="02020603050405020304" pitchFamily="18" charset="0"/>
                        </a:rPr>
                        <a:t>Fark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2022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b="1" smtClean="0">
                          <a:effectLst/>
                          <a:latin typeface="Times New Roman" panose="02020603050405020304" pitchFamily="18" charset="0"/>
                          <a:ea typeface="Times New Roman" panose="02020603050405020304" pitchFamily="18" charset="0"/>
                          <a:cs typeface="Times New Roman" panose="02020603050405020304" pitchFamily="18" charset="0"/>
                        </a:rPr>
                        <a:t>Fark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2022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b="1" smtClean="0">
                          <a:effectLst/>
                          <a:latin typeface="Times New Roman" panose="02020603050405020304" pitchFamily="18" charset="0"/>
                          <a:ea typeface="Times New Roman" panose="02020603050405020304" pitchFamily="18" charset="0"/>
                          <a:cs typeface="Times New Roman" panose="02020603050405020304" pitchFamily="18" charset="0"/>
                        </a:rPr>
                        <a:t>Fark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154986214"/>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Merkez</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91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109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1,308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1,145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-0,163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84395537"/>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Bulancak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333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316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0,123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0,063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-0,060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6530114"/>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Tirebolu</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338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339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0,115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0,014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-0,101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458746249"/>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Görele</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290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357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0,262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-0,045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-0,307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709703906"/>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Piraziz</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353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409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0,080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-0,168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-0,248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328862161"/>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Espiye</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503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416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87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-0,229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-0,178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0,051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155204964"/>
                  </a:ext>
                </a:extLst>
              </a:tr>
              <a:tr h="226542">
                <a:tc>
                  <a:txBody>
                    <a:bodyPr/>
                    <a:lstStyle/>
                    <a:p>
                      <a:pPr>
                        <a:lnSpc>
                          <a:spcPct val="107000"/>
                        </a:lnSpc>
                        <a:spcAft>
                          <a:spcPts val="0"/>
                        </a:spcAft>
                      </a:pPr>
                      <a:r>
                        <a:rPr lang="tr-TR" sz="1200" b="1" smtClean="0">
                          <a:effectLst/>
                          <a:latin typeface="Times New Roman" panose="02020603050405020304" pitchFamily="18" charset="0"/>
                          <a:ea typeface="Times New Roman" panose="02020603050405020304" pitchFamily="18" charset="0"/>
                          <a:cs typeface="Times New Roman" panose="02020603050405020304" pitchFamily="18" charset="0"/>
                        </a:rPr>
                        <a:t>Şebinkarahisar</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411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439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-0,068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-0,204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-0,136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33272009"/>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Keşap</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442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460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-0,115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-0,240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-0,125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159103007"/>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Eynesil</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457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519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-0,131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-0,350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-0,219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858016475"/>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Alucra</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484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669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-185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-0,191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-0,540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-0,349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47779035"/>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Yağlıdere</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764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694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-0,693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-0,576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0,117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102792710"/>
                  </a:ext>
                </a:extLst>
              </a:tr>
              <a:tr h="270374">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Doğankent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660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710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-0,484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-0,593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-0,109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538571252"/>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Çanakçı</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752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748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-0,665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-0,637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0,028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319104126"/>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Güce</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732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840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-108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-0,627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-0,805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-0,178</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568154999"/>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Dereli</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784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851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-0,762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-0,824</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-0,062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227221052"/>
                  </a:ext>
                </a:extLst>
              </a:tr>
              <a:tr h="226542">
                <a:tc>
                  <a:txBody>
                    <a:bodyPr/>
                    <a:lstStyle/>
                    <a:p>
                      <a:pPr>
                        <a:lnSpc>
                          <a:spcPct val="107000"/>
                        </a:lnSpc>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Çamoluk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817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886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-69</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77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-0,847</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-0,920</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-0,073</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nSpc>
                          <a:spcPct val="107000"/>
                        </a:lnSpc>
                        <a:spcAft>
                          <a:spcPts val="0"/>
                        </a:spcAft>
                      </a:pPr>
                      <a:r>
                        <a:rPr lang="tr-TR"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163359988"/>
                  </a:ext>
                </a:extLst>
              </a:tr>
            </a:tbl>
          </a:graphicData>
        </a:graphic>
      </p:graphicFrame>
    </p:spTree>
    <p:extLst>
      <p:ext uri="{BB962C8B-B14F-4D97-AF65-F5344CB8AC3E}">
        <p14:creationId xmlns:p14="http://schemas.microsoft.com/office/powerpoint/2010/main" val="42266045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eçmişe bakış">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9359</TotalTime>
  <Words>6802</Words>
  <Application>Microsoft Office PowerPoint</Application>
  <PresentationFormat>Geniş ekran</PresentationFormat>
  <Paragraphs>1685</Paragraphs>
  <Slides>49</Slides>
  <Notes>46</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49</vt:i4>
      </vt:variant>
    </vt:vector>
  </HeadingPairs>
  <TitlesOfParts>
    <vt:vector size="57" baseType="lpstr">
      <vt:lpstr>Arial</vt:lpstr>
      <vt:lpstr>Book Antiqua</vt:lpstr>
      <vt:lpstr>Calibri</vt:lpstr>
      <vt:lpstr>Sitka Heading</vt:lpstr>
      <vt:lpstr>Times New Roman</vt:lpstr>
      <vt:lpstr>Trebuchet MS</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Kemal Yüceer</dc:creator>
  <cp:lastModifiedBy>KEMAL YÜCEER</cp:lastModifiedBy>
  <cp:revision>1473</cp:revision>
  <dcterms:created xsi:type="dcterms:W3CDTF">2021-09-15T08:02:35Z</dcterms:created>
  <dcterms:modified xsi:type="dcterms:W3CDTF">2025-12-10T09:30:33Z</dcterms:modified>
</cp:coreProperties>
</file>